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Arial Black"/>
      <p:regular r:id="rId29"/>
    </p:embeddedFont>
    <p:embeddedFont>
      <p:font typeface="Questrial"/>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gDJw/73BhjdKYr5XxbEPAHxiXG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78C66D8-140F-4091-9721-54B6C4E582A3}">
  <a:tblStyle styleId="{778C66D8-140F-4091-9721-54B6C4E582A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53FCA6B-9FC3-4B1C-AB2A-CBB8901D441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Questrial-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节标题">
  <p:cSld name="节标题">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幻灯片">
  <p:cSld name="标题幻灯片">
    <p:spTree>
      <p:nvGrpSpPr>
        <p:cNvPr id="12" name="Shape 12"/>
        <p:cNvGrpSpPr/>
        <p:nvPr/>
      </p:nvGrpSpPr>
      <p:grpSpPr>
        <a:xfrm>
          <a:off x="0" y="0"/>
          <a:ext cx="0" cy="0"/>
          <a:chOff x="0" y="0"/>
          <a:chExt cx="0" cy="0"/>
        </a:xfrm>
      </p:grpSpPr>
      <p:sp>
        <p:nvSpPr>
          <p:cNvPr id="13" name="Google Shape;13;p25"/>
          <p:cNvSpPr/>
          <p:nvPr/>
        </p:nvSpPr>
        <p:spPr>
          <a:xfrm>
            <a:off x="143666" y="231648"/>
            <a:ext cx="275399" cy="275363"/>
          </a:xfrm>
          <a:prstGeom prst="rect">
            <a:avLst/>
          </a:prstGeom>
          <a:solidFill>
            <a:srgbClr val="D1EE9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14" name="Google Shape;14;p25"/>
          <p:cNvCxnSpPr/>
          <p:nvPr/>
        </p:nvCxnSpPr>
        <p:spPr>
          <a:xfrm>
            <a:off x="630866" y="557579"/>
            <a:ext cx="6751629" cy="0"/>
          </a:xfrm>
          <a:prstGeom prst="straightConnector1">
            <a:avLst/>
          </a:prstGeom>
          <a:noFill/>
          <a:ln cap="flat" cmpd="sng" w="9525">
            <a:solidFill>
              <a:srgbClr val="AE937E"/>
            </a:solidFill>
            <a:prstDash val="dash"/>
            <a:round/>
            <a:headEnd len="sm" w="sm" type="none"/>
            <a:tailEnd len="sm" w="sm" type="none"/>
          </a:ln>
        </p:spPr>
      </p:cxnSp>
      <p:sp>
        <p:nvSpPr>
          <p:cNvPr id="15" name="Google Shape;15;p25"/>
          <p:cNvSpPr/>
          <p:nvPr/>
        </p:nvSpPr>
        <p:spPr>
          <a:xfrm>
            <a:off x="7542716" y="411510"/>
            <a:ext cx="972235" cy="162018"/>
          </a:xfrm>
          <a:prstGeom prst="parallelogram">
            <a:avLst>
              <a:gd fmla="val 72620" name="adj"/>
            </a:avLst>
          </a:prstGeom>
          <a:solidFill>
            <a:srgbClr val="6FC0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Questrial"/>
                <a:ea typeface="Questrial"/>
                <a:cs typeface="Questrial"/>
                <a:sym typeface="Questrial"/>
              </a:rPr>
              <a:t>Health</a:t>
            </a:r>
            <a:endParaRPr b="0" i="0" sz="900" u="none" cap="none" strike="noStrike">
              <a:solidFill>
                <a:schemeClr val="lt1"/>
              </a:solidFill>
              <a:latin typeface="Questrial"/>
              <a:ea typeface="Questrial"/>
              <a:cs typeface="Questrial"/>
              <a:sym typeface="Questrial"/>
            </a:endParaRPr>
          </a:p>
        </p:txBody>
      </p:sp>
      <p:sp>
        <p:nvSpPr>
          <p:cNvPr id="16" name="Google Shape;16;p25"/>
          <p:cNvSpPr/>
          <p:nvPr/>
        </p:nvSpPr>
        <p:spPr>
          <a:xfrm>
            <a:off x="243489" y="329170"/>
            <a:ext cx="275399" cy="275363"/>
          </a:xfrm>
          <a:prstGeom prst="rect">
            <a:avLst/>
          </a:prstGeom>
          <a:solidFill>
            <a:srgbClr val="6FC07D"/>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和内容">
  <p:cSld name="标题和内容">
    <p:spTree>
      <p:nvGrpSpPr>
        <p:cNvPr id="17" name="Shape 17"/>
        <p:cNvGrpSpPr/>
        <p:nvPr/>
      </p:nvGrpSpPr>
      <p:grpSpPr>
        <a:xfrm>
          <a:off x="0" y="0"/>
          <a:ext cx="0" cy="0"/>
          <a:chOff x="0" y="0"/>
          <a:chExt cx="0" cy="0"/>
        </a:xfrm>
      </p:grpSpPr>
      <p:sp>
        <p:nvSpPr>
          <p:cNvPr id="18" name="Google Shape;18;p26"/>
          <p:cNvSpPr/>
          <p:nvPr/>
        </p:nvSpPr>
        <p:spPr>
          <a:xfrm>
            <a:off x="-396552" y="267494"/>
            <a:ext cx="216052" cy="216024"/>
          </a:xfrm>
          <a:prstGeom prst="rect">
            <a:avLst/>
          </a:prstGeom>
          <a:solidFill>
            <a:srgbClr val="6FC0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estrial"/>
              <a:ea typeface="Questrial"/>
              <a:cs typeface="Questrial"/>
              <a:sym typeface="Questrial"/>
            </a:endParaRPr>
          </a:p>
        </p:txBody>
      </p:sp>
      <p:sp>
        <p:nvSpPr>
          <p:cNvPr id="19" name="Google Shape;19;p26"/>
          <p:cNvSpPr/>
          <p:nvPr/>
        </p:nvSpPr>
        <p:spPr>
          <a:xfrm>
            <a:off x="-396552" y="483518"/>
            <a:ext cx="216052" cy="216024"/>
          </a:xfrm>
          <a:prstGeom prst="rect">
            <a:avLst/>
          </a:prstGeom>
          <a:solidFill>
            <a:srgbClr val="B2D7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Questrial"/>
              <a:ea typeface="Questrial"/>
              <a:cs typeface="Questrial"/>
              <a:sym typeface="Questrial"/>
            </a:endParaRPr>
          </a:p>
        </p:txBody>
      </p:sp>
      <p:sp>
        <p:nvSpPr>
          <p:cNvPr id="20" name="Google Shape;20;p26"/>
          <p:cNvSpPr/>
          <p:nvPr/>
        </p:nvSpPr>
        <p:spPr>
          <a:xfrm>
            <a:off x="-396552" y="699542"/>
            <a:ext cx="216052" cy="216024"/>
          </a:xfrm>
          <a:prstGeom prst="rect">
            <a:avLst/>
          </a:prstGeom>
          <a:solidFill>
            <a:srgbClr val="D1EE9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 name="Google Shape;21;p26"/>
          <p:cNvSpPr/>
          <p:nvPr/>
        </p:nvSpPr>
        <p:spPr>
          <a:xfrm>
            <a:off x="-396552" y="915566"/>
            <a:ext cx="216052" cy="216024"/>
          </a:xfrm>
          <a:prstGeom prst="rect">
            <a:avLst/>
          </a:prstGeom>
          <a:solidFill>
            <a:srgbClr val="F3DD4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Questrial"/>
              <a:ea typeface="Questrial"/>
              <a:cs typeface="Questrial"/>
              <a:sym typeface="Questrial"/>
            </a:endParaRPr>
          </a:p>
        </p:txBody>
      </p:sp>
      <p:sp>
        <p:nvSpPr>
          <p:cNvPr id="22" name="Google Shape;22;p26"/>
          <p:cNvSpPr/>
          <p:nvPr/>
        </p:nvSpPr>
        <p:spPr>
          <a:xfrm>
            <a:off x="-396552" y="1131590"/>
            <a:ext cx="216052" cy="216024"/>
          </a:xfrm>
          <a:prstGeom prst="rect">
            <a:avLst/>
          </a:prstGeom>
          <a:solidFill>
            <a:srgbClr val="EDEBD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Questrial"/>
              <a:ea typeface="Questrial"/>
              <a:cs typeface="Questrial"/>
              <a:sym typeface="Questrial"/>
            </a:endParaRPr>
          </a:p>
        </p:txBody>
      </p:sp>
      <p:sp>
        <p:nvSpPr>
          <p:cNvPr id="23" name="Google Shape;23;p26"/>
          <p:cNvSpPr/>
          <p:nvPr/>
        </p:nvSpPr>
        <p:spPr>
          <a:xfrm>
            <a:off x="-396552" y="51470"/>
            <a:ext cx="216052" cy="216024"/>
          </a:xfrm>
          <a:prstGeom prst="rect">
            <a:avLst/>
          </a:prstGeom>
          <a:solidFill>
            <a:srgbClr val="AE937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estrial"/>
              <a:ea typeface="Questrial"/>
              <a:cs typeface="Questrial"/>
              <a:sym typeface="Questrial"/>
            </a:endParaRPr>
          </a:p>
        </p:txBody>
      </p:sp>
      <p:sp>
        <p:nvSpPr>
          <p:cNvPr id="24" name="Google Shape;24;p26"/>
          <p:cNvSpPr/>
          <p:nvPr/>
        </p:nvSpPr>
        <p:spPr>
          <a:xfrm>
            <a:off x="143666" y="231648"/>
            <a:ext cx="275399" cy="275363"/>
          </a:xfrm>
          <a:prstGeom prst="rect">
            <a:avLst/>
          </a:prstGeom>
          <a:solidFill>
            <a:srgbClr val="D1EE9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 name="Google Shape;25;p26"/>
          <p:cNvSpPr/>
          <p:nvPr/>
        </p:nvSpPr>
        <p:spPr>
          <a:xfrm>
            <a:off x="243489" y="329170"/>
            <a:ext cx="275399" cy="275363"/>
          </a:xfrm>
          <a:prstGeom prst="rect">
            <a:avLst/>
          </a:prstGeom>
          <a:solidFill>
            <a:srgbClr val="6FC07D"/>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节标题">
  <p:cSld name="1_节标题">
    <p:bg>
      <p:bgPr>
        <a:solidFill>
          <a:schemeClr val="dk1"/>
        </a:solidFill>
      </p:bgPr>
    </p:bg>
    <p:spTree>
      <p:nvGrpSpPr>
        <p:cNvPr id="26"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C:\Users\Administrator\Desktop\00000fff.jpg" id="10" name="Google Shape;10;p23"/>
          <p:cNvPicPr preferRelativeResize="0"/>
          <p:nvPr/>
        </p:nvPicPr>
        <p:blipFill rotWithShape="1">
          <a:blip r:embed="rId1">
            <a:alphaModFix/>
          </a:blip>
          <a:srcRect b="0" l="0" r="0" t="0"/>
          <a:stretch/>
        </p:blipFill>
        <p:spPr>
          <a:xfrm>
            <a:off x="0" y="-12186"/>
            <a:ext cx="9150111" cy="51556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choosemyplate.gov/eathealthy/WhatIsMyPlate" TargetMode="External"/><Relationship Id="rId4" Type="http://schemas.openxmlformats.org/officeDocument/2006/relationships/image" Target="../media/image6.png"/><Relationship Id="rId5" Type="http://schemas.openxmlformats.org/officeDocument/2006/relationships/hyperlink" Target="https://www.diabetes.org.uk/guide-to-diabetes/enjoy-food/eating-with-diabetes/what-is-a-healthy-balanced-di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learntalk.org/en/teachers" TargetMode="External"/><Relationship Id="rId11" Type="http://schemas.openxmlformats.org/officeDocument/2006/relationships/image" Target="../media/image13.png"/><Relationship Id="rId10" Type="http://schemas.openxmlformats.org/officeDocument/2006/relationships/image" Target="../media/image9.jpg"/><Relationship Id="rId9" Type="http://schemas.openxmlformats.org/officeDocument/2006/relationships/image" Target="../media/image10.jpg"/><Relationship Id="rId5" Type="http://schemas.openxmlformats.org/officeDocument/2006/relationships/hyperlink" Target="https://www.freepik.com/free-vector/video-conferencing-concept-landing-page_4655367.htm" TargetMode="External"/><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www.dietaryguidelines.gov/sites/default/files/2019-05/2015-2020_Dietary_Guidelines.pdf" TargetMode="External"/><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www.healthyeating.org/Healthy-Kids/Kids-Games-Activities/My-Plate-Match-Game" TargetMode="External"/><Relationship Id="rId5" Type="http://schemas.openxmlformats.org/officeDocument/2006/relationships/image" Target="../media/image15.png"/><Relationship Id="rId6" Type="http://schemas.openxmlformats.org/officeDocument/2006/relationships/hyperlink" Target="https://www.healthyeating.org/Healthy-Kids/Kids-Games-Activities/My-Plate-Match-Gam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image" Target="../media/image18.jpg"/><Relationship Id="rId5" Type="http://schemas.openxmlformats.org/officeDocument/2006/relationships/image" Target="../media/image17.png"/><Relationship Id="rId6" Type="http://schemas.openxmlformats.org/officeDocument/2006/relationships/hyperlink" Target="https://hnrca.tufts.edu/flipbook/resources/my-plate-for-older-adul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choosemyplate.gov/quiz"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www.dietaryguidelines.gov/sites/default/files/2019-05/2015-2020_Dietary_Guidelines.pdf" TargetMode="External"/><Relationship Id="rId10" Type="http://schemas.openxmlformats.org/officeDocument/2006/relationships/hyperlink" Target="https://hurrythefoodup.com/vegetarian-diet-weight-loss/" TargetMode="External"/><Relationship Id="rId9" Type="http://schemas.openxmlformats.org/officeDocument/2006/relationships/image" Target="../media/image21.png"/><Relationship Id="rId5" Type="http://schemas.openxmlformats.org/officeDocument/2006/relationships/hyperlink" Target="https://www.choosemyplate.gov/eathealthy/myplate-plan-action-guide" TargetMode="External"/><Relationship Id="rId6" Type="http://schemas.openxmlformats.org/officeDocument/2006/relationships/hyperlink" Target="https://www.choosemyplate.gov/resources/MyPlatePlan" TargetMode="External"/><Relationship Id="rId7" Type="http://schemas.openxmlformats.org/officeDocument/2006/relationships/hyperlink" Target="https://www.choosemyplate.gov/resources/MyPlatePlan" TargetMode="External"/><Relationship Id="rId8" Type="http://schemas.openxmlformats.org/officeDocument/2006/relationships/hyperlink" Target="https://www.choosemyplate.gov/eathealthy/myplate-mywi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www.dietaryguidelines.gov/sites/default/files/2019-05/2015-2020_Dietary_Guidelines.pdf" TargetMode="External"/><Relationship Id="rId5" Type="http://schemas.openxmlformats.org/officeDocument/2006/relationships/hyperlink" Target="https://www.writermag.com/improve-your-writing/fiction/why-writing-time-magic/" TargetMode="External"/><Relationship Id="rId6" Type="http://schemas.openxmlformats.org/officeDocument/2006/relationships/image" Target="../media/image19.png"/><Relationship Id="rId7"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hyperlink" Target="https://www.fintechfutures.com/2019/11/ask-the-expert-your-questions-on-growing-the-business-answered-12/" TargetMode="External"/><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ibstpistandardsset-instructor2003-compsonly.pdf" TargetMode="External"/><Relationship Id="rId4" Type="http://schemas.openxmlformats.org/officeDocument/2006/relationships/hyperlink" Target="http://ibstpistandardsset-onlinelearner2012-compsonly.pdf" TargetMode="External"/><Relationship Id="rId5" Type="http://schemas.openxmlformats.org/officeDocument/2006/relationships/image" Target="../media/image24.png"/><Relationship Id="rId6" Type="http://schemas.openxmlformats.org/officeDocument/2006/relationships/hyperlink" Target="https://www.getnclass.com/4-problems-with-evaluation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dietaryguidelines.gov/sites/default/files/2019-05/2015-2020_Dietary_Guidelines.pdf" TargetMode="External"/><Relationship Id="rId4" Type="http://schemas.openxmlformats.org/officeDocument/2006/relationships/hyperlink" Target="https://www.dietaryguidelines.gov/sites/default/files/2019-05/2015-2020_Dietary_Guidelines.pdf" TargetMode="External"/><Relationship Id="rId5" Type="http://schemas.openxmlformats.org/officeDocument/2006/relationships/image" Target="../media/image25.png"/><Relationship Id="rId6" Type="http://schemas.openxmlformats.org/officeDocument/2006/relationships/hyperlink" Target="http://www.onlinejournal.com/reflective-journal-how-t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hyperlink" Target="https://teaching.berkeley.edu/" TargetMode="External"/><Relationship Id="rId5" Type="http://schemas.openxmlformats.org/officeDocument/2006/relationships/hyperlink" Target="https://www.choosemyplate.gov/" TargetMode="External"/><Relationship Id="rId6" Type="http://schemas.openxmlformats.org/officeDocument/2006/relationships/hyperlink" Target="https://www.choosemyplate.gov/eathealthy/WhatIsMy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etmailbird.com/introduction-email-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https://www.chronicle.com/interactives/advice-syllab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help.blackboard.com/Learn/Student/FAQ/Login_Password_FAQ" TargetMode="External"/><Relationship Id="rId5" Type="http://schemas.openxmlformats.org/officeDocument/2006/relationships/hyperlink" Target="https://www.getmailbird.com/introduction-email-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adlet.com/lwang69/jj7kh0pkgsj4"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s://success.une.edu/blackboard-support/blackboard-how-t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0"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b="0" l="0" r="0" t="0"/>
          <a:stretch/>
        </p:blipFill>
        <p:spPr>
          <a:xfrm>
            <a:off x="-3411" y="-7069"/>
            <a:ext cx="9147413" cy="5150569"/>
          </a:xfrm>
          <a:prstGeom prst="rect">
            <a:avLst/>
          </a:prstGeom>
          <a:noFill/>
          <a:ln>
            <a:noFill/>
          </a:ln>
        </p:spPr>
      </p:pic>
      <p:sp>
        <p:nvSpPr>
          <p:cNvPr id="32" name="Google Shape;32;p1"/>
          <p:cNvSpPr txBox="1"/>
          <p:nvPr/>
        </p:nvSpPr>
        <p:spPr>
          <a:xfrm>
            <a:off x="0" y="5236046"/>
            <a:ext cx="9144000" cy="361841"/>
          </a:xfrm>
          <a:prstGeom prst="rect">
            <a:avLst/>
          </a:prstGeom>
          <a:noFill/>
          <a:ln>
            <a:noFill/>
          </a:ln>
        </p:spPr>
        <p:txBody>
          <a:bodyPr anchorCtr="0" anchor="ctr" bIns="34275" lIns="68550" spcFirstLastPara="1" rIns="68550" wrap="square" tIns="34275">
            <a:noAutofit/>
          </a:bodyPr>
          <a:lstStyle/>
          <a:p>
            <a:pPr indent="0" lvl="0" marL="0" marR="0" rtl="0" algn="just">
              <a:lnSpc>
                <a:spcPct val="100000"/>
              </a:lnSpc>
              <a:spcBef>
                <a:spcPts val="0"/>
              </a:spcBef>
              <a:spcAft>
                <a:spcPts val="0"/>
              </a:spcAft>
              <a:buClr>
                <a:schemeClr val="lt1"/>
              </a:buClr>
              <a:buSzPts val="2000"/>
              <a:buFont typeface="Calibri"/>
              <a:buNone/>
            </a:pPr>
            <a:r>
              <a:t/>
            </a:r>
            <a:endParaRPr b="0" i="0" sz="2000" u="none" cap="none" strike="noStrike">
              <a:solidFill>
                <a:srgbClr val="FF0000"/>
              </a:solidFill>
              <a:latin typeface="Microsoft Yahei"/>
              <a:ea typeface="Microsoft Yahei"/>
              <a:cs typeface="Microsoft Yahei"/>
              <a:sym typeface="Microsoft Yahei"/>
            </a:endParaRPr>
          </a:p>
        </p:txBody>
      </p:sp>
      <p:sp>
        <p:nvSpPr>
          <p:cNvPr id="33" name="Google Shape;33;p1"/>
          <p:cNvSpPr txBox="1"/>
          <p:nvPr/>
        </p:nvSpPr>
        <p:spPr>
          <a:xfrm>
            <a:off x="6847444" y="4059437"/>
            <a:ext cx="2189052" cy="724023"/>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68A672"/>
              </a:buClr>
              <a:buSzPts val="2400"/>
              <a:buFont typeface="Microsoft Yahei"/>
              <a:buNone/>
            </a:pPr>
            <a:r>
              <a:rPr b="1" i="0" lang="en-US" sz="2400" u="none" cap="none" strike="noStrike">
                <a:solidFill>
                  <a:srgbClr val="68A672"/>
                </a:solidFill>
                <a:latin typeface="Microsoft Yahei"/>
                <a:ea typeface="Microsoft Yahei"/>
                <a:cs typeface="Microsoft Yahei"/>
                <a:sym typeface="Microsoft Yahei"/>
              </a:rPr>
              <a:t>Team1: Halo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68A672"/>
              </a:buClr>
              <a:buSzPts val="2400"/>
              <a:buFont typeface="Microsoft Yahei"/>
              <a:buNone/>
            </a:pPr>
            <a:r>
              <a:rPr b="0" i="0" lang="en-US" sz="2400" u="none" cap="none" strike="noStrike">
                <a:solidFill>
                  <a:srgbClr val="68A672"/>
                </a:solidFill>
                <a:latin typeface="Microsoft Yahei"/>
                <a:ea typeface="Microsoft Yahei"/>
                <a:cs typeface="Microsoft Yahei"/>
                <a:sym typeface="Microsoft Yahei"/>
              </a:rPr>
              <a:t>December 31</a:t>
            </a:r>
            <a:endParaRPr b="0" i="0" sz="1400" u="none" cap="none" strike="noStrike">
              <a:solidFill>
                <a:srgbClr val="000000"/>
              </a:solidFill>
              <a:latin typeface="Arial"/>
              <a:ea typeface="Arial"/>
              <a:cs typeface="Arial"/>
              <a:sym typeface="Arial"/>
            </a:endParaRPr>
          </a:p>
        </p:txBody>
      </p:sp>
      <p:sp>
        <p:nvSpPr>
          <p:cNvPr id="34" name="Google Shape;34;p1"/>
          <p:cNvSpPr txBox="1"/>
          <p:nvPr/>
        </p:nvSpPr>
        <p:spPr>
          <a:xfrm>
            <a:off x="5377715" y="2263113"/>
            <a:ext cx="4131554" cy="1731225"/>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68A672"/>
                </a:solidFill>
                <a:latin typeface="Microsoft Yahei"/>
                <a:ea typeface="Microsoft Yahei"/>
                <a:cs typeface="Microsoft Yahei"/>
                <a:sym typeface="Microsoft Yahei"/>
              </a:rPr>
              <a:t>Healthy Eating Keeps Doctors Away</a:t>
            </a:r>
            <a:endParaRPr b="0" i="0" sz="3600" u="none" cap="none" strike="noStrike">
              <a:solidFill>
                <a:srgbClr val="68A672"/>
              </a:solidFill>
              <a:latin typeface="Calibri"/>
              <a:ea typeface="Calibri"/>
              <a:cs typeface="Calibri"/>
              <a:sym typeface="Calibri"/>
            </a:endParaRPr>
          </a:p>
        </p:txBody>
      </p:sp>
      <p:sp>
        <p:nvSpPr>
          <p:cNvPr id="35" name="Google Shape;35;p1"/>
          <p:cNvSpPr/>
          <p:nvPr/>
        </p:nvSpPr>
        <p:spPr>
          <a:xfrm>
            <a:off x="4283968" y="2787774"/>
            <a:ext cx="3159524" cy="117722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rgbClr val="68A672"/>
              </a:solidFill>
              <a:latin typeface="Calibri"/>
              <a:ea typeface="Calibri"/>
              <a:cs typeface="Calibri"/>
              <a:sym typeface="Calibri"/>
            </a:endParaRPr>
          </a:p>
        </p:txBody>
      </p:sp>
      <p:sp>
        <p:nvSpPr>
          <p:cNvPr id="36" name="Google Shape;36;p1"/>
          <p:cNvSpPr/>
          <p:nvPr/>
        </p:nvSpPr>
        <p:spPr>
          <a:xfrm>
            <a:off x="4283968" y="4876007"/>
            <a:ext cx="4860032" cy="187772"/>
          </a:xfrm>
          <a:prstGeom prst="rect">
            <a:avLst/>
          </a:prstGeom>
          <a:solidFill>
            <a:srgbClr val="68A67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37" name="Google Shape;37;p1"/>
          <p:cNvSpPr/>
          <p:nvPr/>
        </p:nvSpPr>
        <p:spPr>
          <a:xfrm>
            <a:off x="992695" y="4269075"/>
            <a:ext cx="191716" cy="191691"/>
          </a:xfrm>
          <a:custGeom>
            <a:rect b="b" l="l" r="r" t="t"/>
            <a:pathLst>
              <a:path extrusionOk="0" h="154" w="154">
                <a:moveTo>
                  <a:pt x="77" y="0"/>
                </a:moveTo>
                <a:cubicBezTo>
                  <a:pt x="34" y="0"/>
                  <a:pt x="0" y="35"/>
                  <a:pt x="0" y="77"/>
                </a:cubicBezTo>
                <a:cubicBezTo>
                  <a:pt x="0" y="120"/>
                  <a:pt x="34" y="154"/>
                  <a:pt x="77" y="154"/>
                </a:cubicBezTo>
                <a:cubicBezTo>
                  <a:pt x="119" y="154"/>
                  <a:pt x="154" y="120"/>
                  <a:pt x="154" y="77"/>
                </a:cubicBezTo>
                <a:cubicBezTo>
                  <a:pt x="154" y="35"/>
                  <a:pt x="119" y="0"/>
                  <a:pt x="77" y="0"/>
                </a:cubicBezTo>
                <a:close/>
                <a:moveTo>
                  <a:pt x="77" y="149"/>
                </a:moveTo>
                <a:cubicBezTo>
                  <a:pt x="37" y="149"/>
                  <a:pt x="5" y="117"/>
                  <a:pt x="5" y="77"/>
                </a:cubicBezTo>
                <a:cubicBezTo>
                  <a:pt x="5" y="38"/>
                  <a:pt x="37" y="6"/>
                  <a:pt x="77" y="6"/>
                </a:cubicBezTo>
                <a:cubicBezTo>
                  <a:pt x="116" y="6"/>
                  <a:pt x="148" y="38"/>
                  <a:pt x="148" y="77"/>
                </a:cubicBezTo>
                <a:cubicBezTo>
                  <a:pt x="148" y="117"/>
                  <a:pt x="116" y="149"/>
                  <a:pt x="77" y="149"/>
                </a:cubicBezTo>
                <a:close/>
                <a:moveTo>
                  <a:pt x="77" y="77"/>
                </a:moveTo>
                <a:cubicBezTo>
                  <a:pt x="77" y="77"/>
                  <a:pt x="77" y="77"/>
                  <a:pt x="77" y="77"/>
                </a:cubicBezTo>
                <a:cubicBezTo>
                  <a:pt x="85" y="57"/>
                  <a:pt x="108" y="22"/>
                  <a:pt x="108" y="22"/>
                </a:cubicBezTo>
                <a:cubicBezTo>
                  <a:pt x="121" y="31"/>
                  <a:pt x="121" y="31"/>
                  <a:pt x="121" y="31"/>
                </a:cubicBezTo>
                <a:cubicBezTo>
                  <a:pt x="121" y="31"/>
                  <a:pt x="94" y="64"/>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6" y="77"/>
                </a:cubicBezTo>
                <a:cubicBezTo>
                  <a:pt x="57" y="69"/>
                  <a:pt x="22" y="46"/>
                  <a:pt x="22" y="46"/>
                </a:cubicBezTo>
                <a:cubicBezTo>
                  <a:pt x="31" y="34"/>
                  <a:pt x="31" y="34"/>
                  <a:pt x="31" y="34"/>
                </a:cubicBezTo>
                <a:cubicBezTo>
                  <a:pt x="31" y="34"/>
                  <a:pt x="63" y="61"/>
                  <a:pt x="77" y="77"/>
                </a:cubicBezTo>
                <a:cubicBezTo>
                  <a:pt x="77" y="77"/>
                  <a:pt x="77" y="77"/>
                  <a:pt x="77" y="77"/>
                </a:cubicBezTo>
                <a:close/>
                <a:moveTo>
                  <a:pt x="76" y="77"/>
                </a:moveTo>
                <a:cubicBezTo>
                  <a:pt x="77" y="77"/>
                  <a:pt x="77" y="77"/>
                  <a:pt x="77" y="77"/>
                </a:cubicBezTo>
                <a:cubicBezTo>
                  <a:pt x="77" y="77"/>
                  <a:pt x="76" y="77"/>
                  <a:pt x="76" y="77"/>
                </a:cubicBezTo>
                <a:cubicBezTo>
                  <a:pt x="76" y="77"/>
                  <a:pt x="76" y="77"/>
                  <a:pt x="76" y="77"/>
                </a:cubicBezTo>
                <a:close/>
                <a:moveTo>
                  <a:pt x="138" y="59"/>
                </a:moveTo>
                <a:cubicBezTo>
                  <a:pt x="138" y="59"/>
                  <a:pt x="98" y="74"/>
                  <a:pt x="77" y="77"/>
                </a:cubicBezTo>
                <a:cubicBezTo>
                  <a:pt x="94" y="64"/>
                  <a:pt x="132" y="45"/>
                  <a:pt x="132" y="45"/>
                </a:cubicBezTo>
                <a:lnTo>
                  <a:pt x="138" y="59"/>
                </a:lnTo>
                <a:close/>
                <a:moveTo>
                  <a:pt x="59" y="16"/>
                </a:moveTo>
                <a:cubicBezTo>
                  <a:pt x="59" y="16"/>
                  <a:pt x="74" y="56"/>
                  <a:pt x="77" y="77"/>
                </a:cubicBezTo>
                <a:cubicBezTo>
                  <a:pt x="64" y="61"/>
                  <a:pt x="45" y="23"/>
                  <a:pt x="45" y="23"/>
                </a:cubicBezTo>
                <a:lnTo>
                  <a:pt x="59" y="16"/>
                </a:lnTo>
                <a:close/>
                <a:moveTo>
                  <a:pt x="77" y="77"/>
                </a:moveTo>
                <a:cubicBezTo>
                  <a:pt x="77" y="77"/>
                  <a:pt x="77" y="77"/>
                  <a:pt x="77" y="77"/>
                </a:cubicBezTo>
                <a:cubicBezTo>
                  <a:pt x="74" y="56"/>
                  <a:pt x="77" y="14"/>
                  <a:pt x="77" y="14"/>
                </a:cubicBezTo>
                <a:cubicBezTo>
                  <a:pt x="77" y="14"/>
                  <a:pt x="77" y="14"/>
                  <a:pt x="77" y="14"/>
                </a:cubicBezTo>
                <a:cubicBezTo>
                  <a:pt x="82" y="14"/>
                  <a:pt x="92" y="16"/>
                  <a:pt x="92" y="16"/>
                </a:cubicBezTo>
                <a:cubicBezTo>
                  <a:pt x="92" y="16"/>
                  <a:pt x="85" y="58"/>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56" y="80"/>
                  <a:pt x="13" y="78"/>
                  <a:pt x="13" y="78"/>
                </a:cubicBezTo>
                <a:cubicBezTo>
                  <a:pt x="13" y="78"/>
                  <a:pt x="13" y="77"/>
                  <a:pt x="13" y="77"/>
                </a:cubicBezTo>
                <a:cubicBezTo>
                  <a:pt x="13" y="72"/>
                  <a:pt x="15" y="62"/>
                  <a:pt x="15" y="62"/>
                </a:cubicBezTo>
                <a:cubicBezTo>
                  <a:pt x="15" y="62"/>
                  <a:pt x="57" y="69"/>
                  <a:pt x="77" y="77"/>
                </a:cubicBezTo>
                <a:cubicBezTo>
                  <a:pt x="77" y="77"/>
                  <a:pt x="76" y="77"/>
                  <a:pt x="76" y="77"/>
                </a:cubicBezTo>
                <a:cubicBezTo>
                  <a:pt x="76" y="77"/>
                  <a:pt x="77" y="77"/>
                  <a:pt x="77" y="77"/>
                </a:cubicBezTo>
                <a:cubicBezTo>
                  <a:pt x="77" y="77"/>
                  <a:pt x="77" y="77"/>
                  <a:pt x="77" y="77"/>
                </a:cubicBezTo>
                <a:close/>
                <a:moveTo>
                  <a:pt x="77" y="77"/>
                </a:moveTo>
                <a:cubicBezTo>
                  <a:pt x="77" y="77"/>
                  <a:pt x="77" y="77"/>
                  <a:pt x="77" y="77"/>
                </a:cubicBezTo>
                <a:cubicBezTo>
                  <a:pt x="98" y="74"/>
                  <a:pt x="119" y="74"/>
                  <a:pt x="140" y="77"/>
                </a:cubicBezTo>
                <a:cubicBezTo>
                  <a:pt x="140" y="77"/>
                  <a:pt x="140" y="77"/>
                  <a:pt x="140" y="77"/>
                </a:cubicBezTo>
                <a:cubicBezTo>
                  <a:pt x="138" y="92"/>
                  <a:pt x="138" y="92"/>
                  <a:pt x="138" y="92"/>
                </a:cubicBezTo>
                <a:cubicBezTo>
                  <a:pt x="138" y="92"/>
                  <a:pt x="97" y="85"/>
                  <a:pt x="77" y="77"/>
                </a:cubicBezTo>
                <a:cubicBezTo>
                  <a:pt x="77" y="77"/>
                  <a:pt x="77" y="77"/>
                  <a:pt x="77" y="77"/>
                </a:cubicBezTo>
                <a:cubicBezTo>
                  <a:pt x="77" y="77"/>
                  <a:pt x="77" y="77"/>
                  <a:pt x="77" y="77"/>
                </a:cubicBezTo>
                <a:cubicBezTo>
                  <a:pt x="77" y="77"/>
                  <a:pt x="77" y="77"/>
                  <a:pt x="77" y="77"/>
                </a:cubicBezTo>
                <a:close/>
                <a:moveTo>
                  <a:pt x="16" y="95"/>
                </a:moveTo>
                <a:cubicBezTo>
                  <a:pt x="16" y="95"/>
                  <a:pt x="56" y="80"/>
                  <a:pt x="77" y="77"/>
                </a:cubicBezTo>
                <a:cubicBezTo>
                  <a:pt x="60" y="90"/>
                  <a:pt x="22" y="109"/>
                  <a:pt x="22" y="109"/>
                </a:cubicBezTo>
                <a:lnTo>
                  <a:pt x="16" y="95"/>
                </a:lnTo>
                <a:close/>
                <a:moveTo>
                  <a:pt x="95" y="138"/>
                </a:moveTo>
                <a:cubicBezTo>
                  <a:pt x="95" y="138"/>
                  <a:pt x="80" y="98"/>
                  <a:pt x="77" y="77"/>
                </a:cubicBezTo>
                <a:cubicBezTo>
                  <a:pt x="90" y="94"/>
                  <a:pt x="109" y="132"/>
                  <a:pt x="109" y="132"/>
                </a:cubicBezTo>
                <a:lnTo>
                  <a:pt x="95" y="138"/>
                </a:lnTo>
                <a:close/>
                <a:moveTo>
                  <a:pt x="77" y="77"/>
                </a:moveTo>
                <a:cubicBezTo>
                  <a:pt x="77" y="77"/>
                  <a:pt x="77" y="77"/>
                  <a:pt x="77" y="77"/>
                </a:cubicBezTo>
                <a:cubicBezTo>
                  <a:pt x="97" y="85"/>
                  <a:pt x="132" y="109"/>
                  <a:pt x="132" y="109"/>
                </a:cubicBezTo>
                <a:cubicBezTo>
                  <a:pt x="123" y="121"/>
                  <a:pt x="123" y="121"/>
                  <a:pt x="123" y="121"/>
                </a:cubicBezTo>
                <a:cubicBezTo>
                  <a:pt x="123" y="121"/>
                  <a:pt x="90" y="94"/>
                  <a:pt x="77" y="78"/>
                </a:cubicBezTo>
                <a:cubicBezTo>
                  <a:pt x="77" y="78"/>
                  <a:pt x="77" y="77"/>
                  <a:pt x="77" y="77"/>
                </a:cubicBezTo>
                <a:close/>
                <a:moveTo>
                  <a:pt x="77" y="77"/>
                </a:moveTo>
                <a:cubicBezTo>
                  <a:pt x="77" y="77"/>
                  <a:pt x="77" y="77"/>
                  <a:pt x="77" y="77"/>
                </a:cubicBezTo>
                <a:cubicBezTo>
                  <a:pt x="77" y="77"/>
                  <a:pt x="77" y="77"/>
                  <a:pt x="77" y="78"/>
                </a:cubicBezTo>
                <a:cubicBezTo>
                  <a:pt x="77" y="78"/>
                  <a:pt x="77" y="77"/>
                  <a:pt x="77" y="77"/>
                </a:cubicBezTo>
                <a:close/>
                <a:moveTo>
                  <a:pt x="77" y="78"/>
                </a:moveTo>
                <a:cubicBezTo>
                  <a:pt x="77" y="78"/>
                  <a:pt x="77" y="77"/>
                  <a:pt x="77" y="77"/>
                </a:cubicBezTo>
                <a:cubicBezTo>
                  <a:pt x="77" y="78"/>
                  <a:pt x="77" y="78"/>
                  <a:pt x="77" y="78"/>
                </a:cubicBezTo>
                <a:cubicBezTo>
                  <a:pt x="77" y="78"/>
                  <a:pt x="77" y="78"/>
                  <a:pt x="77" y="78"/>
                </a:cubicBezTo>
                <a:close/>
                <a:moveTo>
                  <a:pt x="77" y="77"/>
                </a:moveTo>
                <a:cubicBezTo>
                  <a:pt x="77" y="77"/>
                  <a:pt x="77" y="78"/>
                  <a:pt x="77" y="78"/>
                </a:cubicBezTo>
                <a:cubicBezTo>
                  <a:pt x="69" y="97"/>
                  <a:pt x="45" y="132"/>
                  <a:pt x="45" y="132"/>
                </a:cubicBezTo>
                <a:cubicBezTo>
                  <a:pt x="33" y="123"/>
                  <a:pt x="33" y="123"/>
                  <a:pt x="33" y="123"/>
                </a:cubicBezTo>
                <a:cubicBezTo>
                  <a:pt x="33" y="123"/>
                  <a:pt x="60" y="91"/>
                  <a:pt x="76" y="78"/>
                </a:cubicBezTo>
                <a:cubicBezTo>
                  <a:pt x="77" y="78"/>
                  <a:pt x="77" y="77"/>
                  <a:pt x="77" y="77"/>
                </a:cubicBezTo>
                <a:close/>
                <a:moveTo>
                  <a:pt x="77" y="77"/>
                </a:moveTo>
                <a:cubicBezTo>
                  <a:pt x="77" y="77"/>
                  <a:pt x="77" y="77"/>
                  <a:pt x="77" y="77"/>
                </a:cubicBezTo>
                <a:cubicBezTo>
                  <a:pt x="80" y="98"/>
                  <a:pt x="77" y="141"/>
                  <a:pt x="77" y="141"/>
                </a:cubicBezTo>
                <a:cubicBezTo>
                  <a:pt x="77" y="141"/>
                  <a:pt x="77" y="141"/>
                  <a:pt x="77" y="141"/>
                </a:cubicBezTo>
                <a:cubicBezTo>
                  <a:pt x="72" y="141"/>
                  <a:pt x="62" y="139"/>
                  <a:pt x="62" y="139"/>
                </a:cubicBezTo>
                <a:cubicBezTo>
                  <a:pt x="62" y="139"/>
                  <a:pt x="69" y="97"/>
                  <a:pt x="77" y="77"/>
                </a:cubicBezTo>
                <a:cubicBezTo>
                  <a:pt x="77" y="78"/>
                  <a:pt x="77" y="78"/>
                  <a:pt x="77" y="78"/>
                </a:cubicBezTo>
                <a:cubicBezTo>
                  <a:pt x="77" y="78"/>
                  <a:pt x="77" y="78"/>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8"/>
                  <a:pt x="77" y="78"/>
                </a:cubicBezTo>
                <a:cubicBezTo>
                  <a:pt x="77" y="78"/>
                  <a:pt x="77" y="78"/>
                  <a:pt x="77" y="78"/>
                </a:cubicBezTo>
                <a:cubicBezTo>
                  <a:pt x="77" y="78"/>
                  <a:pt x="77" y="77"/>
                  <a:pt x="77" y="77"/>
                </a:cubicBezTo>
                <a:close/>
                <a:moveTo>
                  <a:pt x="77" y="77"/>
                </a:moveTo>
                <a:cubicBezTo>
                  <a:pt x="77" y="77"/>
                  <a:pt x="77" y="77"/>
                  <a:pt x="77" y="77"/>
                </a:cubicBezTo>
                <a:cubicBezTo>
                  <a:pt x="77" y="77"/>
                  <a:pt x="76" y="77"/>
                  <a:pt x="76"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8"/>
                  <a:pt x="76" y="78"/>
                </a:cubicBezTo>
                <a:cubicBezTo>
                  <a:pt x="76" y="78"/>
                  <a:pt x="76" y="78"/>
                  <a:pt x="76" y="78"/>
                </a:cubicBezTo>
                <a:cubicBezTo>
                  <a:pt x="77" y="78"/>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ubicBezTo>
                  <a:pt x="77" y="77"/>
                  <a:pt x="77" y="77"/>
                  <a:pt x="77" y="77"/>
                </a:cubicBezTo>
                <a:close/>
                <a:moveTo>
                  <a:pt x="77" y="77"/>
                </a:moveTo>
                <a:cubicBezTo>
                  <a:pt x="77" y="77"/>
                  <a:pt x="77" y="77"/>
                  <a:pt x="77" y="77"/>
                </a:cubicBezTo>
                <a:cubicBezTo>
                  <a:pt x="77" y="77"/>
                  <a:pt x="77" y="77"/>
                  <a:pt x="77" y="77"/>
                </a:cubicBezTo>
                <a:cubicBezTo>
                  <a:pt x="77" y="77"/>
                  <a:pt x="77" y="77"/>
                  <a:pt x="77" y="77"/>
                </a:cubicBezTo>
                <a:close/>
              </a:path>
            </a:pathLst>
          </a:custGeom>
          <a:solidFill>
            <a:srgbClr val="3E5F4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 name="Google Shape;38;p1"/>
          <p:cNvSpPr/>
          <p:nvPr/>
        </p:nvSpPr>
        <p:spPr>
          <a:xfrm>
            <a:off x="1954087" y="4257566"/>
            <a:ext cx="206005" cy="195263"/>
          </a:xfrm>
          <a:custGeom>
            <a:rect b="b" l="l" r="r" t="t"/>
            <a:pathLst>
              <a:path extrusionOk="0" h="157" w="166">
                <a:moveTo>
                  <a:pt x="130" y="130"/>
                </a:moveTo>
                <a:cubicBezTo>
                  <a:pt x="112" y="148"/>
                  <a:pt x="88" y="157"/>
                  <a:pt x="65" y="157"/>
                </a:cubicBezTo>
                <a:cubicBezTo>
                  <a:pt x="41" y="157"/>
                  <a:pt x="18" y="148"/>
                  <a:pt x="0" y="130"/>
                </a:cubicBezTo>
                <a:cubicBezTo>
                  <a:pt x="5" y="124"/>
                  <a:pt x="5" y="124"/>
                  <a:pt x="5" y="124"/>
                </a:cubicBezTo>
                <a:cubicBezTo>
                  <a:pt x="38" y="157"/>
                  <a:pt x="91" y="157"/>
                  <a:pt x="124" y="124"/>
                </a:cubicBezTo>
                <a:cubicBezTo>
                  <a:pt x="157" y="92"/>
                  <a:pt x="157" y="38"/>
                  <a:pt x="124" y="6"/>
                </a:cubicBezTo>
                <a:cubicBezTo>
                  <a:pt x="130" y="0"/>
                  <a:pt x="130" y="0"/>
                  <a:pt x="130" y="0"/>
                </a:cubicBezTo>
                <a:cubicBezTo>
                  <a:pt x="166" y="36"/>
                  <a:pt x="166" y="94"/>
                  <a:pt x="130" y="130"/>
                </a:cubicBezTo>
                <a:close/>
                <a:moveTo>
                  <a:pt x="11" y="120"/>
                </a:moveTo>
                <a:cubicBezTo>
                  <a:pt x="120" y="11"/>
                  <a:pt x="120" y="11"/>
                  <a:pt x="120" y="11"/>
                </a:cubicBezTo>
                <a:cubicBezTo>
                  <a:pt x="150" y="41"/>
                  <a:pt x="150" y="90"/>
                  <a:pt x="120" y="120"/>
                </a:cubicBezTo>
                <a:cubicBezTo>
                  <a:pt x="90" y="150"/>
                  <a:pt x="41" y="150"/>
                  <a:pt x="11" y="120"/>
                </a:cubicBezTo>
                <a:close/>
                <a:moveTo>
                  <a:pt x="115" y="38"/>
                </a:moveTo>
                <a:cubicBezTo>
                  <a:pt x="115" y="38"/>
                  <a:pt x="118" y="40"/>
                  <a:pt x="121" y="40"/>
                </a:cubicBezTo>
                <a:cubicBezTo>
                  <a:pt x="124" y="40"/>
                  <a:pt x="126" y="38"/>
                  <a:pt x="126" y="38"/>
                </a:cubicBezTo>
                <a:cubicBezTo>
                  <a:pt x="126" y="38"/>
                  <a:pt x="124" y="35"/>
                  <a:pt x="121" y="35"/>
                </a:cubicBezTo>
                <a:cubicBezTo>
                  <a:pt x="118" y="35"/>
                  <a:pt x="115" y="38"/>
                  <a:pt x="115" y="38"/>
                </a:cubicBezTo>
                <a:close/>
                <a:moveTo>
                  <a:pt x="101" y="90"/>
                </a:moveTo>
                <a:cubicBezTo>
                  <a:pt x="101" y="93"/>
                  <a:pt x="103" y="96"/>
                  <a:pt x="103" y="96"/>
                </a:cubicBezTo>
                <a:cubicBezTo>
                  <a:pt x="103" y="96"/>
                  <a:pt x="106" y="93"/>
                  <a:pt x="106" y="90"/>
                </a:cubicBezTo>
                <a:cubicBezTo>
                  <a:pt x="106" y="87"/>
                  <a:pt x="103" y="85"/>
                  <a:pt x="103" y="85"/>
                </a:cubicBezTo>
                <a:cubicBezTo>
                  <a:pt x="103" y="85"/>
                  <a:pt x="101" y="87"/>
                  <a:pt x="101" y="90"/>
                </a:cubicBezTo>
                <a:close/>
                <a:moveTo>
                  <a:pt x="108" y="64"/>
                </a:moveTo>
                <a:cubicBezTo>
                  <a:pt x="105" y="64"/>
                  <a:pt x="102" y="66"/>
                  <a:pt x="102" y="66"/>
                </a:cubicBezTo>
                <a:cubicBezTo>
                  <a:pt x="102" y="66"/>
                  <a:pt x="104" y="69"/>
                  <a:pt x="107" y="69"/>
                </a:cubicBezTo>
                <a:cubicBezTo>
                  <a:pt x="110" y="69"/>
                  <a:pt x="113" y="67"/>
                  <a:pt x="113" y="67"/>
                </a:cubicBezTo>
                <a:cubicBezTo>
                  <a:pt x="113" y="67"/>
                  <a:pt x="111" y="65"/>
                  <a:pt x="108" y="64"/>
                </a:cubicBezTo>
                <a:close/>
                <a:moveTo>
                  <a:pt x="88" y="98"/>
                </a:moveTo>
                <a:cubicBezTo>
                  <a:pt x="85" y="99"/>
                  <a:pt x="84" y="102"/>
                  <a:pt x="84" y="102"/>
                </a:cubicBezTo>
                <a:cubicBezTo>
                  <a:pt x="84" y="102"/>
                  <a:pt x="87" y="104"/>
                  <a:pt x="90" y="102"/>
                </a:cubicBezTo>
                <a:cubicBezTo>
                  <a:pt x="92" y="101"/>
                  <a:pt x="94" y="98"/>
                  <a:pt x="94" y="98"/>
                </a:cubicBezTo>
                <a:cubicBezTo>
                  <a:pt x="94" y="98"/>
                  <a:pt x="90" y="97"/>
                  <a:pt x="88" y="98"/>
                </a:cubicBezTo>
                <a:close/>
                <a:moveTo>
                  <a:pt x="81" y="82"/>
                </a:moveTo>
                <a:cubicBezTo>
                  <a:pt x="81" y="85"/>
                  <a:pt x="84" y="88"/>
                  <a:pt x="84" y="88"/>
                </a:cubicBezTo>
                <a:cubicBezTo>
                  <a:pt x="84" y="88"/>
                  <a:pt x="86" y="85"/>
                  <a:pt x="86" y="82"/>
                </a:cubicBezTo>
                <a:cubicBezTo>
                  <a:pt x="86" y="79"/>
                  <a:pt x="84" y="77"/>
                  <a:pt x="84" y="77"/>
                </a:cubicBezTo>
                <a:cubicBezTo>
                  <a:pt x="84" y="77"/>
                  <a:pt x="81" y="79"/>
                  <a:pt x="81" y="82"/>
                </a:cubicBezTo>
                <a:close/>
                <a:moveTo>
                  <a:pt x="89" y="64"/>
                </a:moveTo>
                <a:cubicBezTo>
                  <a:pt x="92" y="66"/>
                  <a:pt x="95" y="65"/>
                  <a:pt x="95" y="65"/>
                </a:cubicBezTo>
                <a:cubicBezTo>
                  <a:pt x="95" y="65"/>
                  <a:pt x="95" y="62"/>
                  <a:pt x="93" y="60"/>
                </a:cubicBezTo>
                <a:cubicBezTo>
                  <a:pt x="90" y="58"/>
                  <a:pt x="87" y="58"/>
                  <a:pt x="87" y="58"/>
                </a:cubicBezTo>
                <a:cubicBezTo>
                  <a:pt x="87" y="58"/>
                  <a:pt x="87" y="62"/>
                  <a:pt x="89" y="64"/>
                </a:cubicBezTo>
                <a:close/>
                <a:moveTo>
                  <a:pt x="62" y="85"/>
                </a:moveTo>
                <a:cubicBezTo>
                  <a:pt x="62" y="88"/>
                  <a:pt x="64" y="90"/>
                  <a:pt x="64" y="90"/>
                </a:cubicBezTo>
                <a:cubicBezTo>
                  <a:pt x="64" y="90"/>
                  <a:pt x="67" y="88"/>
                  <a:pt x="67" y="85"/>
                </a:cubicBezTo>
                <a:cubicBezTo>
                  <a:pt x="67" y="81"/>
                  <a:pt x="64" y="79"/>
                  <a:pt x="64" y="79"/>
                </a:cubicBezTo>
                <a:cubicBezTo>
                  <a:pt x="64" y="79"/>
                  <a:pt x="62" y="81"/>
                  <a:pt x="62" y="85"/>
                </a:cubicBezTo>
                <a:close/>
                <a:moveTo>
                  <a:pt x="60" y="103"/>
                </a:moveTo>
                <a:cubicBezTo>
                  <a:pt x="60" y="103"/>
                  <a:pt x="60" y="106"/>
                  <a:pt x="63" y="108"/>
                </a:cubicBezTo>
                <a:cubicBezTo>
                  <a:pt x="65" y="109"/>
                  <a:pt x="69" y="109"/>
                  <a:pt x="69" y="109"/>
                </a:cubicBezTo>
                <a:cubicBezTo>
                  <a:pt x="69" y="109"/>
                  <a:pt x="68" y="105"/>
                  <a:pt x="66" y="104"/>
                </a:cubicBezTo>
                <a:cubicBezTo>
                  <a:pt x="63" y="102"/>
                  <a:pt x="60" y="103"/>
                  <a:pt x="60" y="103"/>
                </a:cubicBezTo>
                <a:close/>
                <a:moveTo>
                  <a:pt x="48" y="120"/>
                </a:moveTo>
                <a:cubicBezTo>
                  <a:pt x="48" y="120"/>
                  <a:pt x="48" y="117"/>
                  <a:pt x="45" y="115"/>
                </a:cubicBezTo>
                <a:cubicBezTo>
                  <a:pt x="43" y="113"/>
                  <a:pt x="39" y="113"/>
                  <a:pt x="39" y="113"/>
                </a:cubicBezTo>
                <a:cubicBezTo>
                  <a:pt x="39" y="113"/>
                  <a:pt x="40" y="117"/>
                  <a:pt x="42" y="119"/>
                </a:cubicBezTo>
                <a:cubicBezTo>
                  <a:pt x="45" y="121"/>
                  <a:pt x="48" y="120"/>
                  <a:pt x="48" y="120"/>
                </a:cubicBezTo>
                <a:close/>
              </a:path>
            </a:pathLst>
          </a:custGeom>
          <a:solidFill>
            <a:srgbClr val="F4B24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 name="Google Shape;39;p1"/>
          <p:cNvSpPr/>
          <p:nvPr/>
        </p:nvSpPr>
        <p:spPr>
          <a:xfrm>
            <a:off x="509167" y="4269075"/>
            <a:ext cx="190525" cy="191691"/>
          </a:xfrm>
          <a:custGeom>
            <a:rect b="b" l="l" r="r" t="t"/>
            <a:pathLst>
              <a:path extrusionOk="0" h="154" w="154">
                <a:moveTo>
                  <a:pt x="153" y="66"/>
                </a:moveTo>
                <a:cubicBezTo>
                  <a:pt x="152" y="52"/>
                  <a:pt x="147" y="39"/>
                  <a:pt x="139" y="29"/>
                </a:cubicBezTo>
                <a:cubicBezTo>
                  <a:pt x="141" y="27"/>
                  <a:pt x="145" y="24"/>
                  <a:pt x="154" y="21"/>
                </a:cubicBezTo>
                <a:cubicBezTo>
                  <a:pt x="153" y="17"/>
                  <a:pt x="153" y="17"/>
                  <a:pt x="153" y="17"/>
                </a:cubicBezTo>
                <a:cubicBezTo>
                  <a:pt x="144" y="19"/>
                  <a:pt x="139" y="23"/>
                  <a:pt x="136" y="26"/>
                </a:cubicBezTo>
                <a:cubicBezTo>
                  <a:pt x="125" y="13"/>
                  <a:pt x="109" y="5"/>
                  <a:pt x="91" y="3"/>
                </a:cubicBezTo>
                <a:cubicBezTo>
                  <a:pt x="50" y="0"/>
                  <a:pt x="12" y="30"/>
                  <a:pt x="6" y="71"/>
                </a:cubicBezTo>
                <a:cubicBezTo>
                  <a:pt x="0" y="112"/>
                  <a:pt x="28" y="148"/>
                  <a:pt x="68" y="151"/>
                </a:cubicBezTo>
                <a:cubicBezTo>
                  <a:pt x="109" y="154"/>
                  <a:pt x="147" y="124"/>
                  <a:pt x="153" y="83"/>
                </a:cubicBezTo>
                <a:cubicBezTo>
                  <a:pt x="154" y="77"/>
                  <a:pt x="154" y="72"/>
                  <a:pt x="153" y="66"/>
                </a:cubicBezTo>
                <a:cubicBezTo>
                  <a:pt x="153" y="66"/>
                  <a:pt x="154" y="66"/>
                  <a:pt x="154" y="66"/>
                </a:cubicBezTo>
                <a:cubicBezTo>
                  <a:pt x="154" y="66"/>
                  <a:pt x="153" y="66"/>
                  <a:pt x="153" y="66"/>
                </a:cubicBezTo>
                <a:close/>
                <a:moveTo>
                  <a:pt x="10" y="71"/>
                </a:moveTo>
                <a:cubicBezTo>
                  <a:pt x="16" y="33"/>
                  <a:pt x="52" y="4"/>
                  <a:pt x="90" y="7"/>
                </a:cubicBezTo>
                <a:cubicBezTo>
                  <a:pt x="95" y="8"/>
                  <a:pt x="99" y="9"/>
                  <a:pt x="104" y="10"/>
                </a:cubicBezTo>
                <a:cubicBezTo>
                  <a:pt x="100" y="11"/>
                  <a:pt x="96" y="11"/>
                  <a:pt x="92" y="12"/>
                </a:cubicBezTo>
                <a:cubicBezTo>
                  <a:pt x="86" y="14"/>
                  <a:pt x="80" y="16"/>
                  <a:pt x="75" y="18"/>
                </a:cubicBezTo>
                <a:cubicBezTo>
                  <a:pt x="64" y="22"/>
                  <a:pt x="54" y="29"/>
                  <a:pt x="45" y="37"/>
                </a:cubicBezTo>
                <a:cubicBezTo>
                  <a:pt x="36" y="45"/>
                  <a:pt x="28" y="54"/>
                  <a:pt x="22" y="64"/>
                </a:cubicBezTo>
                <a:cubicBezTo>
                  <a:pt x="17" y="71"/>
                  <a:pt x="13" y="79"/>
                  <a:pt x="10" y="87"/>
                </a:cubicBezTo>
                <a:cubicBezTo>
                  <a:pt x="9" y="82"/>
                  <a:pt x="10" y="77"/>
                  <a:pt x="10" y="71"/>
                </a:cubicBezTo>
                <a:close/>
                <a:moveTo>
                  <a:pt x="10" y="89"/>
                </a:moveTo>
                <a:cubicBezTo>
                  <a:pt x="11" y="86"/>
                  <a:pt x="13" y="83"/>
                  <a:pt x="15" y="80"/>
                </a:cubicBezTo>
                <a:cubicBezTo>
                  <a:pt x="18" y="75"/>
                  <a:pt x="21" y="70"/>
                  <a:pt x="24" y="65"/>
                </a:cubicBezTo>
                <a:cubicBezTo>
                  <a:pt x="31" y="56"/>
                  <a:pt x="39" y="47"/>
                  <a:pt x="48" y="40"/>
                </a:cubicBezTo>
                <a:cubicBezTo>
                  <a:pt x="56" y="32"/>
                  <a:pt x="66" y="26"/>
                  <a:pt x="76" y="21"/>
                </a:cubicBezTo>
                <a:cubicBezTo>
                  <a:pt x="85" y="16"/>
                  <a:pt x="95" y="13"/>
                  <a:pt x="105" y="10"/>
                </a:cubicBezTo>
                <a:cubicBezTo>
                  <a:pt x="113" y="13"/>
                  <a:pt x="120" y="17"/>
                  <a:pt x="127" y="22"/>
                </a:cubicBezTo>
                <a:cubicBezTo>
                  <a:pt x="115" y="23"/>
                  <a:pt x="103" y="25"/>
                  <a:pt x="91" y="30"/>
                </a:cubicBezTo>
                <a:cubicBezTo>
                  <a:pt x="79" y="35"/>
                  <a:pt x="68" y="42"/>
                  <a:pt x="58" y="50"/>
                </a:cubicBezTo>
                <a:cubicBezTo>
                  <a:pt x="48" y="59"/>
                  <a:pt x="40" y="69"/>
                  <a:pt x="33" y="80"/>
                </a:cubicBezTo>
                <a:cubicBezTo>
                  <a:pt x="26" y="91"/>
                  <a:pt x="21" y="102"/>
                  <a:pt x="18" y="114"/>
                </a:cubicBezTo>
                <a:cubicBezTo>
                  <a:pt x="14" y="107"/>
                  <a:pt x="11" y="98"/>
                  <a:pt x="10" y="89"/>
                </a:cubicBezTo>
                <a:close/>
                <a:moveTo>
                  <a:pt x="24" y="123"/>
                </a:moveTo>
                <a:cubicBezTo>
                  <a:pt x="22" y="121"/>
                  <a:pt x="20" y="118"/>
                  <a:pt x="18" y="115"/>
                </a:cubicBezTo>
                <a:cubicBezTo>
                  <a:pt x="24" y="104"/>
                  <a:pt x="31" y="93"/>
                  <a:pt x="38" y="84"/>
                </a:cubicBezTo>
                <a:cubicBezTo>
                  <a:pt x="46" y="74"/>
                  <a:pt x="54" y="65"/>
                  <a:pt x="63" y="57"/>
                </a:cubicBezTo>
                <a:cubicBezTo>
                  <a:pt x="72" y="48"/>
                  <a:pt x="83" y="42"/>
                  <a:pt x="94" y="36"/>
                </a:cubicBezTo>
                <a:cubicBezTo>
                  <a:pt x="104" y="30"/>
                  <a:pt x="115" y="26"/>
                  <a:pt x="127" y="23"/>
                </a:cubicBezTo>
                <a:cubicBezTo>
                  <a:pt x="129" y="25"/>
                  <a:pt x="131" y="27"/>
                  <a:pt x="133" y="29"/>
                </a:cubicBezTo>
                <a:cubicBezTo>
                  <a:pt x="133" y="30"/>
                  <a:pt x="133" y="30"/>
                  <a:pt x="133" y="30"/>
                </a:cubicBezTo>
                <a:cubicBezTo>
                  <a:pt x="134" y="31"/>
                  <a:pt x="134" y="31"/>
                  <a:pt x="134" y="31"/>
                </a:cubicBezTo>
                <a:cubicBezTo>
                  <a:pt x="124" y="36"/>
                  <a:pt x="114" y="43"/>
                  <a:pt x="105" y="49"/>
                </a:cubicBezTo>
                <a:cubicBezTo>
                  <a:pt x="95" y="57"/>
                  <a:pt x="85" y="64"/>
                  <a:pt x="76" y="72"/>
                </a:cubicBezTo>
                <a:cubicBezTo>
                  <a:pt x="66" y="80"/>
                  <a:pt x="57" y="89"/>
                  <a:pt x="48" y="97"/>
                </a:cubicBezTo>
                <a:cubicBezTo>
                  <a:pt x="40" y="106"/>
                  <a:pt x="32" y="114"/>
                  <a:pt x="24" y="123"/>
                </a:cubicBezTo>
                <a:close/>
                <a:moveTo>
                  <a:pt x="25" y="124"/>
                </a:moveTo>
                <a:cubicBezTo>
                  <a:pt x="35" y="118"/>
                  <a:pt x="45" y="112"/>
                  <a:pt x="54" y="105"/>
                </a:cubicBezTo>
                <a:cubicBezTo>
                  <a:pt x="64" y="98"/>
                  <a:pt x="74" y="90"/>
                  <a:pt x="83" y="82"/>
                </a:cubicBezTo>
                <a:cubicBezTo>
                  <a:pt x="93" y="74"/>
                  <a:pt x="102" y="66"/>
                  <a:pt x="111" y="57"/>
                </a:cubicBezTo>
                <a:cubicBezTo>
                  <a:pt x="119" y="49"/>
                  <a:pt x="127" y="40"/>
                  <a:pt x="135" y="31"/>
                </a:cubicBezTo>
                <a:cubicBezTo>
                  <a:pt x="135" y="31"/>
                  <a:pt x="135" y="31"/>
                  <a:pt x="135" y="31"/>
                </a:cubicBezTo>
                <a:cubicBezTo>
                  <a:pt x="139" y="35"/>
                  <a:pt x="142" y="40"/>
                  <a:pt x="144" y="46"/>
                </a:cubicBezTo>
                <a:cubicBezTo>
                  <a:pt x="137" y="56"/>
                  <a:pt x="130" y="66"/>
                  <a:pt x="122" y="75"/>
                </a:cubicBezTo>
                <a:cubicBezTo>
                  <a:pt x="113" y="84"/>
                  <a:pt x="104" y="93"/>
                  <a:pt x="94" y="100"/>
                </a:cubicBezTo>
                <a:cubicBezTo>
                  <a:pt x="85" y="107"/>
                  <a:pt x="74" y="113"/>
                  <a:pt x="63" y="118"/>
                </a:cubicBezTo>
                <a:cubicBezTo>
                  <a:pt x="52" y="123"/>
                  <a:pt x="40" y="126"/>
                  <a:pt x="29" y="128"/>
                </a:cubicBezTo>
                <a:cubicBezTo>
                  <a:pt x="27" y="127"/>
                  <a:pt x="26" y="125"/>
                  <a:pt x="25" y="124"/>
                </a:cubicBezTo>
                <a:close/>
                <a:moveTo>
                  <a:pt x="29" y="129"/>
                </a:moveTo>
                <a:cubicBezTo>
                  <a:pt x="41" y="129"/>
                  <a:pt x="53" y="128"/>
                  <a:pt x="65" y="124"/>
                </a:cubicBezTo>
                <a:cubicBezTo>
                  <a:pt x="77" y="120"/>
                  <a:pt x="89" y="114"/>
                  <a:pt x="99" y="106"/>
                </a:cubicBezTo>
                <a:cubicBezTo>
                  <a:pt x="110" y="99"/>
                  <a:pt x="119" y="89"/>
                  <a:pt x="127" y="79"/>
                </a:cubicBezTo>
                <a:cubicBezTo>
                  <a:pt x="134" y="69"/>
                  <a:pt x="140" y="58"/>
                  <a:pt x="144" y="46"/>
                </a:cubicBezTo>
                <a:cubicBezTo>
                  <a:pt x="148" y="54"/>
                  <a:pt x="149" y="63"/>
                  <a:pt x="149" y="73"/>
                </a:cubicBezTo>
                <a:cubicBezTo>
                  <a:pt x="148" y="75"/>
                  <a:pt x="146" y="78"/>
                  <a:pt x="144" y="80"/>
                </a:cubicBezTo>
                <a:cubicBezTo>
                  <a:pt x="141" y="85"/>
                  <a:pt x="138" y="90"/>
                  <a:pt x="134" y="94"/>
                </a:cubicBezTo>
                <a:cubicBezTo>
                  <a:pt x="126" y="103"/>
                  <a:pt x="118" y="111"/>
                  <a:pt x="109" y="118"/>
                </a:cubicBezTo>
                <a:cubicBezTo>
                  <a:pt x="99" y="125"/>
                  <a:pt x="89" y="130"/>
                  <a:pt x="79" y="135"/>
                </a:cubicBezTo>
                <a:cubicBezTo>
                  <a:pt x="70" y="138"/>
                  <a:pt x="60" y="141"/>
                  <a:pt x="50" y="142"/>
                </a:cubicBezTo>
                <a:cubicBezTo>
                  <a:pt x="42" y="139"/>
                  <a:pt x="35" y="135"/>
                  <a:pt x="29" y="129"/>
                </a:cubicBezTo>
                <a:close/>
                <a:moveTo>
                  <a:pt x="149" y="83"/>
                </a:moveTo>
                <a:cubicBezTo>
                  <a:pt x="143" y="121"/>
                  <a:pt x="107" y="150"/>
                  <a:pt x="69" y="147"/>
                </a:cubicBezTo>
                <a:cubicBezTo>
                  <a:pt x="63" y="146"/>
                  <a:pt x="57" y="145"/>
                  <a:pt x="52" y="143"/>
                </a:cubicBezTo>
                <a:cubicBezTo>
                  <a:pt x="55" y="143"/>
                  <a:pt x="59" y="142"/>
                  <a:pt x="63" y="142"/>
                </a:cubicBezTo>
                <a:cubicBezTo>
                  <a:pt x="68" y="141"/>
                  <a:pt x="74" y="140"/>
                  <a:pt x="80" y="138"/>
                </a:cubicBezTo>
                <a:cubicBezTo>
                  <a:pt x="91" y="134"/>
                  <a:pt x="101" y="128"/>
                  <a:pt x="111" y="121"/>
                </a:cubicBezTo>
                <a:cubicBezTo>
                  <a:pt x="121" y="114"/>
                  <a:pt x="129" y="106"/>
                  <a:pt x="136" y="96"/>
                </a:cubicBezTo>
                <a:cubicBezTo>
                  <a:pt x="141" y="90"/>
                  <a:pt x="146" y="83"/>
                  <a:pt x="149" y="75"/>
                </a:cubicBezTo>
                <a:cubicBezTo>
                  <a:pt x="149" y="78"/>
                  <a:pt x="149" y="80"/>
                  <a:pt x="149" y="83"/>
                </a:cubicBezTo>
                <a:close/>
              </a:path>
            </a:pathLst>
          </a:custGeom>
          <a:solidFill>
            <a:srgbClr val="68A67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 name="Google Shape;40;p1"/>
          <p:cNvSpPr/>
          <p:nvPr/>
        </p:nvSpPr>
        <p:spPr>
          <a:xfrm>
            <a:off x="1490918" y="4242089"/>
            <a:ext cx="169091" cy="226219"/>
          </a:xfrm>
          <a:custGeom>
            <a:rect b="b" l="l" r="r" t="t"/>
            <a:pathLst>
              <a:path extrusionOk="0" h="182" w="136">
                <a:moveTo>
                  <a:pt x="38" y="37"/>
                </a:moveTo>
                <a:cubicBezTo>
                  <a:pt x="51" y="29"/>
                  <a:pt x="51" y="29"/>
                  <a:pt x="51" y="29"/>
                </a:cubicBezTo>
                <a:cubicBezTo>
                  <a:pt x="43" y="10"/>
                  <a:pt x="43" y="10"/>
                  <a:pt x="43" y="10"/>
                </a:cubicBezTo>
                <a:cubicBezTo>
                  <a:pt x="62" y="24"/>
                  <a:pt x="62" y="24"/>
                  <a:pt x="62" y="24"/>
                </a:cubicBezTo>
                <a:cubicBezTo>
                  <a:pt x="60" y="10"/>
                  <a:pt x="60" y="10"/>
                  <a:pt x="60" y="10"/>
                </a:cubicBezTo>
                <a:cubicBezTo>
                  <a:pt x="75" y="24"/>
                  <a:pt x="75" y="24"/>
                  <a:pt x="75" y="24"/>
                </a:cubicBezTo>
                <a:cubicBezTo>
                  <a:pt x="84" y="10"/>
                  <a:pt x="84" y="10"/>
                  <a:pt x="84" y="10"/>
                </a:cubicBezTo>
                <a:cubicBezTo>
                  <a:pt x="84" y="24"/>
                  <a:pt x="84" y="24"/>
                  <a:pt x="84" y="24"/>
                </a:cubicBezTo>
                <a:cubicBezTo>
                  <a:pt x="89" y="10"/>
                  <a:pt x="100" y="10"/>
                  <a:pt x="100" y="10"/>
                </a:cubicBezTo>
                <a:cubicBezTo>
                  <a:pt x="92" y="28"/>
                  <a:pt x="92" y="28"/>
                  <a:pt x="92" y="28"/>
                </a:cubicBezTo>
                <a:cubicBezTo>
                  <a:pt x="100" y="37"/>
                  <a:pt x="100" y="37"/>
                  <a:pt x="100" y="37"/>
                </a:cubicBezTo>
                <a:cubicBezTo>
                  <a:pt x="100" y="37"/>
                  <a:pt x="80" y="39"/>
                  <a:pt x="68" y="37"/>
                </a:cubicBezTo>
                <a:cubicBezTo>
                  <a:pt x="57" y="35"/>
                  <a:pt x="38" y="37"/>
                  <a:pt x="38" y="37"/>
                </a:cubicBezTo>
                <a:close/>
                <a:moveTo>
                  <a:pt x="66" y="0"/>
                </a:moveTo>
                <a:cubicBezTo>
                  <a:pt x="65" y="3"/>
                  <a:pt x="65" y="3"/>
                  <a:pt x="65" y="3"/>
                </a:cubicBezTo>
                <a:cubicBezTo>
                  <a:pt x="74" y="9"/>
                  <a:pt x="69" y="25"/>
                  <a:pt x="69" y="26"/>
                </a:cubicBezTo>
                <a:cubicBezTo>
                  <a:pt x="72" y="27"/>
                  <a:pt x="72" y="27"/>
                  <a:pt x="72" y="27"/>
                </a:cubicBezTo>
                <a:cubicBezTo>
                  <a:pt x="72" y="26"/>
                  <a:pt x="78" y="7"/>
                  <a:pt x="66" y="0"/>
                </a:cubicBezTo>
                <a:close/>
                <a:moveTo>
                  <a:pt x="128" y="108"/>
                </a:moveTo>
                <a:cubicBezTo>
                  <a:pt x="128" y="109"/>
                  <a:pt x="128" y="111"/>
                  <a:pt x="128" y="112"/>
                </a:cubicBezTo>
                <a:cubicBezTo>
                  <a:pt x="128" y="120"/>
                  <a:pt x="124" y="127"/>
                  <a:pt x="117" y="130"/>
                </a:cubicBezTo>
                <a:cubicBezTo>
                  <a:pt x="117" y="130"/>
                  <a:pt x="117" y="131"/>
                  <a:pt x="117" y="131"/>
                </a:cubicBezTo>
                <a:cubicBezTo>
                  <a:pt x="117" y="140"/>
                  <a:pt x="111" y="147"/>
                  <a:pt x="104" y="150"/>
                </a:cubicBezTo>
                <a:cubicBezTo>
                  <a:pt x="104" y="150"/>
                  <a:pt x="104" y="150"/>
                  <a:pt x="104" y="151"/>
                </a:cubicBezTo>
                <a:cubicBezTo>
                  <a:pt x="104" y="162"/>
                  <a:pt x="95" y="170"/>
                  <a:pt x="84" y="170"/>
                </a:cubicBezTo>
                <a:cubicBezTo>
                  <a:pt x="84" y="170"/>
                  <a:pt x="83" y="170"/>
                  <a:pt x="83" y="170"/>
                </a:cubicBezTo>
                <a:cubicBezTo>
                  <a:pt x="80" y="177"/>
                  <a:pt x="73" y="182"/>
                  <a:pt x="65" y="182"/>
                </a:cubicBezTo>
                <a:cubicBezTo>
                  <a:pt x="54" y="182"/>
                  <a:pt x="45" y="174"/>
                  <a:pt x="45" y="163"/>
                </a:cubicBezTo>
                <a:cubicBezTo>
                  <a:pt x="35" y="163"/>
                  <a:pt x="26" y="154"/>
                  <a:pt x="26" y="143"/>
                </a:cubicBezTo>
                <a:cubicBezTo>
                  <a:pt x="26" y="143"/>
                  <a:pt x="26" y="143"/>
                  <a:pt x="26" y="143"/>
                </a:cubicBezTo>
                <a:cubicBezTo>
                  <a:pt x="17" y="141"/>
                  <a:pt x="10" y="133"/>
                  <a:pt x="10" y="124"/>
                </a:cubicBezTo>
                <a:cubicBezTo>
                  <a:pt x="10" y="123"/>
                  <a:pt x="11" y="122"/>
                  <a:pt x="11" y="121"/>
                </a:cubicBezTo>
                <a:cubicBezTo>
                  <a:pt x="4" y="118"/>
                  <a:pt x="0" y="112"/>
                  <a:pt x="0" y="104"/>
                </a:cubicBezTo>
                <a:cubicBezTo>
                  <a:pt x="0" y="99"/>
                  <a:pt x="2" y="95"/>
                  <a:pt x="5" y="91"/>
                </a:cubicBezTo>
                <a:cubicBezTo>
                  <a:pt x="2" y="88"/>
                  <a:pt x="0" y="83"/>
                  <a:pt x="0" y="78"/>
                </a:cubicBezTo>
                <a:cubicBezTo>
                  <a:pt x="0" y="68"/>
                  <a:pt x="9" y="59"/>
                  <a:pt x="19" y="59"/>
                </a:cubicBezTo>
                <a:cubicBezTo>
                  <a:pt x="19" y="59"/>
                  <a:pt x="19" y="59"/>
                  <a:pt x="19" y="59"/>
                </a:cubicBezTo>
                <a:cubicBezTo>
                  <a:pt x="19" y="48"/>
                  <a:pt x="28" y="39"/>
                  <a:pt x="39" y="39"/>
                </a:cubicBezTo>
                <a:cubicBezTo>
                  <a:pt x="43" y="39"/>
                  <a:pt x="46" y="40"/>
                  <a:pt x="49" y="42"/>
                </a:cubicBezTo>
                <a:cubicBezTo>
                  <a:pt x="52" y="40"/>
                  <a:pt x="55" y="39"/>
                  <a:pt x="58" y="39"/>
                </a:cubicBezTo>
                <a:cubicBezTo>
                  <a:pt x="65" y="39"/>
                  <a:pt x="70" y="42"/>
                  <a:pt x="74" y="47"/>
                </a:cubicBezTo>
                <a:cubicBezTo>
                  <a:pt x="77" y="42"/>
                  <a:pt x="83" y="39"/>
                  <a:pt x="89" y="39"/>
                </a:cubicBezTo>
                <a:cubicBezTo>
                  <a:pt x="95" y="39"/>
                  <a:pt x="101" y="42"/>
                  <a:pt x="104" y="46"/>
                </a:cubicBezTo>
                <a:cubicBezTo>
                  <a:pt x="106" y="46"/>
                  <a:pt x="107" y="45"/>
                  <a:pt x="109" y="45"/>
                </a:cubicBezTo>
                <a:cubicBezTo>
                  <a:pt x="120" y="45"/>
                  <a:pt x="128" y="54"/>
                  <a:pt x="128" y="65"/>
                </a:cubicBezTo>
                <a:cubicBezTo>
                  <a:pt x="128" y="69"/>
                  <a:pt x="127" y="72"/>
                  <a:pt x="126" y="75"/>
                </a:cubicBezTo>
                <a:cubicBezTo>
                  <a:pt x="132" y="78"/>
                  <a:pt x="136" y="85"/>
                  <a:pt x="136" y="92"/>
                </a:cubicBezTo>
                <a:cubicBezTo>
                  <a:pt x="136" y="99"/>
                  <a:pt x="133" y="105"/>
                  <a:pt x="128" y="108"/>
                </a:cubicBezTo>
                <a:close/>
                <a:moveTo>
                  <a:pt x="68" y="69"/>
                </a:moveTo>
                <a:cubicBezTo>
                  <a:pt x="68" y="78"/>
                  <a:pt x="75" y="85"/>
                  <a:pt x="84" y="85"/>
                </a:cubicBezTo>
                <a:cubicBezTo>
                  <a:pt x="93" y="85"/>
                  <a:pt x="100" y="78"/>
                  <a:pt x="100" y="69"/>
                </a:cubicBezTo>
                <a:cubicBezTo>
                  <a:pt x="100" y="69"/>
                  <a:pt x="100" y="68"/>
                  <a:pt x="100" y="68"/>
                </a:cubicBezTo>
                <a:cubicBezTo>
                  <a:pt x="98" y="75"/>
                  <a:pt x="92" y="80"/>
                  <a:pt x="84" y="80"/>
                </a:cubicBezTo>
                <a:cubicBezTo>
                  <a:pt x="76" y="80"/>
                  <a:pt x="70" y="74"/>
                  <a:pt x="69" y="66"/>
                </a:cubicBezTo>
                <a:cubicBezTo>
                  <a:pt x="68" y="67"/>
                  <a:pt x="68" y="68"/>
                  <a:pt x="68" y="69"/>
                </a:cubicBezTo>
                <a:close/>
                <a:moveTo>
                  <a:pt x="60" y="129"/>
                </a:moveTo>
                <a:cubicBezTo>
                  <a:pt x="54" y="129"/>
                  <a:pt x="50" y="125"/>
                  <a:pt x="49" y="120"/>
                </a:cubicBezTo>
                <a:cubicBezTo>
                  <a:pt x="49" y="120"/>
                  <a:pt x="49" y="121"/>
                  <a:pt x="49" y="122"/>
                </a:cubicBezTo>
                <a:cubicBezTo>
                  <a:pt x="49" y="128"/>
                  <a:pt x="54" y="133"/>
                  <a:pt x="60" y="133"/>
                </a:cubicBezTo>
                <a:cubicBezTo>
                  <a:pt x="66" y="133"/>
                  <a:pt x="70" y="128"/>
                  <a:pt x="70" y="122"/>
                </a:cubicBezTo>
                <a:cubicBezTo>
                  <a:pt x="70" y="121"/>
                  <a:pt x="70" y="121"/>
                  <a:pt x="70" y="121"/>
                </a:cubicBezTo>
                <a:cubicBezTo>
                  <a:pt x="69" y="126"/>
                  <a:pt x="65" y="129"/>
                  <a:pt x="60" y="129"/>
                </a:cubicBezTo>
                <a:close/>
                <a:moveTo>
                  <a:pt x="50" y="111"/>
                </a:moveTo>
                <a:cubicBezTo>
                  <a:pt x="56" y="111"/>
                  <a:pt x="61" y="106"/>
                  <a:pt x="61" y="100"/>
                </a:cubicBezTo>
                <a:cubicBezTo>
                  <a:pt x="61" y="99"/>
                  <a:pt x="61" y="99"/>
                  <a:pt x="61" y="99"/>
                </a:cubicBezTo>
                <a:cubicBezTo>
                  <a:pt x="60" y="104"/>
                  <a:pt x="55" y="107"/>
                  <a:pt x="50" y="107"/>
                </a:cubicBezTo>
                <a:cubicBezTo>
                  <a:pt x="45" y="107"/>
                  <a:pt x="40" y="103"/>
                  <a:pt x="39" y="98"/>
                </a:cubicBezTo>
                <a:cubicBezTo>
                  <a:pt x="39" y="98"/>
                  <a:pt x="39" y="99"/>
                  <a:pt x="39" y="100"/>
                </a:cubicBezTo>
                <a:cubicBezTo>
                  <a:pt x="39" y="106"/>
                  <a:pt x="44" y="111"/>
                  <a:pt x="50" y="111"/>
                </a:cubicBezTo>
                <a:close/>
                <a:moveTo>
                  <a:pt x="33" y="69"/>
                </a:moveTo>
                <a:cubicBezTo>
                  <a:pt x="33" y="78"/>
                  <a:pt x="40" y="85"/>
                  <a:pt x="49" y="85"/>
                </a:cubicBezTo>
                <a:cubicBezTo>
                  <a:pt x="58" y="85"/>
                  <a:pt x="65" y="78"/>
                  <a:pt x="65" y="69"/>
                </a:cubicBezTo>
                <a:cubicBezTo>
                  <a:pt x="65" y="69"/>
                  <a:pt x="65" y="68"/>
                  <a:pt x="64" y="68"/>
                </a:cubicBezTo>
                <a:cubicBezTo>
                  <a:pt x="63" y="75"/>
                  <a:pt x="57" y="80"/>
                  <a:pt x="49" y="80"/>
                </a:cubicBezTo>
                <a:cubicBezTo>
                  <a:pt x="41" y="80"/>
                  <a:pt x="34" y="74"/>
                  <a:pt x="33" y="66"/>
                </a:cubicBezTo>
                <a:cubicBezTo>
                  <a:pt x="33" y="67"/>
                  <a:pt x="33" y="68"/>
                  <a:pt x="33" y="69"/>
                </a:cubicBezTo>
                <a:close/>
                <a:moveTo>
                  <a:pt x="18" y="88"/>
                </a:moveTo>
                <a:cubicBezTo>
                  <a:pt x="23" y="88"/>
                  <a:pt x="27" y="83"/>
                  <a:pt x="27" y="78"/>
                </a:cubicBezTo>
                <a:cubicBezTo>
                  <a:pt x="27" y="77"/>
                  <a:pt x="27" y="77"/>
                  <a:pt x="27" y="77"/>
                </a:cubicBezTo>
                <a:cubicBezTo>
                  <a:pt x="27" y="81"/>
                  <a:pt x="23" y="85"/>
                  <a:pt x="18" y="85"/>
                </a:cubicBezTo>
                <a:cubicBezTo>
                  <a:pt x="13" y="85"/>
                  <a:pt x="8" y="81"/>
                  <a:pt x="8" y="76"/>
                </a:cubicBezTo>
                <a:cubicBezTo>
                  <a:pt x="8" y="77"/>
                  <a:pt x="8" y="77"/>
                  <a:pt x="8" y="78"/>
                </a:cubicBezTo>
                <a:cubicBezTo>
                  <a:pt x="8" y="83"/>
                  <a:pt x="12" y="88"/>
                  <a:pt x="18" y="88"/>
                </a:cubicBezTo>
                <a:close/>
                <a:moveTo>
                  <a:pt x="22" y="111"/>
                </a:moveTo>
                <a:cubicBezTo>
                  <a:pt x="27" y="111"/>
                  <a:pt x="31" y="107"/>
                  <a:pt x="31" y="102"/>
                </a:cubicBezTo>
                <a:cubicBezTo>
                  <a:pt x="31" y="102"/>
                  <a:pt x="31" y="102"/>
                  <a:pt x="31" y="101"/>
                </a:cubicBezTo>
                <a:cubicBezTo>
                  <a:pt x="30" y="105"/>
                  <a:pt x="26" y="108"/>
                  <a:pt x="22" y="108"/>
                </a:cubicBezTo>
                <a:cubicBezTo>
                  <a:pt x="18" y="108"/>
                  <a:pt x="14" y="105"/>
                  <a:pt x="14" y="101"/>
                </a:cubicBezTo>
                <a:cubicBezTo>
                  <a:pt x="14" y="101"/>
                  <a:pt x="14" y="102"/>
                  <a:pt x="14" y="102"/>
                </a:cubicBezTo>
                <a:cubicBezTo>
                  <a:pt x="14" y="107"/>
                  <a:pt x="18" y="111"/>
                  <a:pt x="22" y="111"/>
                </a:cubicBezTo>
                <a:close/>
                <a:moveTo>
                  <a:pt x="39" y="123"/>
                </a:moveTo>
                <a:cubicBezTo>
                  <a:pt x="39" y="122"/>
                  <a:pt x="39" y="122"/>
                  <a:pt x="39" y="122"/>
                </a:cubicBezTo>
                <a:cubicBezTo>
                  <a:pt x="38" y="127"/>
                  <a:pt x="34" y="130"/>
                  <a:pt x="29" y="130"/>
                </a:cubicBezTo>
                <a:cubicBezTo>
                  <a:pt x="23" y="130"/>
                  <a:pt x="18" y="126"/>
                  <a:pt x="18" y="121"/>
                </a:cubicBezTo>
                <a:cubicBezTo>
                  <a:pt x="18" y="122"/>
                  <a:pt x="18" y="122"/>
                  <a:pt x="18" y="123"/>
                </a:cubicBezTo>
                <a:cubicBezTo>
                  <a:pt x="18" y="129"/>
                  <a:pt x="22" y="134"/>
                  <a:pt x="28" y="134"/>
                </a:cubicBezTo>
                <a:cubicBezTo>
                  <a:pt x="34" y="134"/>
                  <a:pt x="39" y="129"/>
                  <a:pt x="39" y="123"/>
                </a:cubicBezTo>
                <a:close/>
                <a:moveTo>
                  <a:pt x="57" y="141"/>
                </a:moveTo>
                <a:cubicBezTo>
                  <a:pt x="57" y="141"/>
                  <a:pt x="57" y="140"/>
                  <a:pt x="57" y="140"/>
                </a:cubicBezTo>
                <a:cubicBezTo>
                  <a:pt x="56" y="145"/>
                  <a:pt x="52" y="149"/>
                  <a:pt x="46" y="149"/>
                </a:cubicBezTo>
                <a:cubicBezTo>
                  <a:pt x="41" y="149"/>
                  <a:pt x="36" y="145"/>
                  <a:pt x="36" y="139"/>
                </a:cubicBezTo>
                <a:cubicBezTo>
                  <a:pt x="35" y="140"/>
                  <a:pt x="35" y="141"/>
                  <a:pt x="35" y="141"/>
                </a:cubicBezTo>
                <a:cubicBezTo>
                  <a:pt x="35" y="147"/>
                  <a:pt x="40" y="152"/>
                  <a:pt x="46" y="152"/>
                </a:cubicBezTo>
                <a:cubicBezTo>
                  <a:pt x="52" y="152"/>
                  <a:pt x="57" y="147"/>
                  <a:pt x="57" y="141"/>
                </a:cubicBezTo>
                <a:close/>
                <a:moveTo>
                  <a:pt x="75" y="159"/>
                </a:moveTo>
                <a:cubicBezTo>
                  <a:pt x="75" y="158"/>
                  <a:pt x="75" y="158"/>
                  <a:pt x="75" y="158"/>
                </a:cubicBezTo>
                <a:cubicBezTo>
                  <a:pt x="74" y="163"/>
                  <a:pt x="70" y="166"/>
                  <a:pt x="65" y="166"/>
                </a:cubicBezTo>
                <a:cubicBezTo>
                  <a:pt x="59" y="166"/>
                  <a:pt x="55" y="162"/>
                  <a:pt x="54" y="157"/>
                </a:cubicBezTo>
                <a:cubicBezTo>
                  <a:pt x="54" y="157"/>
                  <a:pt x="54" y="158"/>
                  <a:pt x="54" y="159"/>
                </a:cubicBezTo>
                <a:cubicBezTo>
                  <a:pt x="54" y="165"/>
                  <a:pt x="59" y="170"/>
                  <a:pt x="65" y="170"/>
                </a:cubicBezTo>
                <a:cubicBezTo>
                  <a:pt x="71" y="170"/>
                  <a:pt x="75" y="165"/>
                  <a:pt x="75" y="159"/>
                </a:cubicBezTo>
                <a:close/>
                <a:moveTo>
                  <a:pt x="84" y="117"/>
                </a:moveTo>
                <a:cubicBezTo>
                  <a:pt x="90" y="117"/>
                  <a:pt x="95" y="112"/>
                  <a:pt x="95" y="106"/>
                </a:cubicBezTo>
                <a:cubicBezTo>
                  <a:pt x="95" y="106"/>
                  <a:pt x="95" y="105"/>
                  <a:pt x="95" y="105"/>
                </a:cubicBezTo>
                <a:cubicBezTo>
                  <a:pt x="94" y="110"/>
                  <a:pt x="89" y="114"/>
                  <a:pt x="84" y="114"/>
                </a:cubicBezTo>
                <a:cubicBezTo>
                  <a:pt x="79" y="114"/>
                  <a:pt x="74" y="110"/>
                  <a:pt x="73" y="104"/>
                </a:cubicBezTo>
                <a:cubicBezTo>
                  <a:pt x="73" y="105"/>
                  <a:pt x="73" y="106"/>
                  <a:pt x="73" y="106"/>
                </a:cubicBezTo>
                <a:cubicBezTo>
                  <a:pt x="73" y="112"/>
                  <a:pt x="78" y="117"/>
                  <a:pt x="84" y="117"/>
                </a:cubicBezTo>
                <a:close/>
                <a:moveTo>
                  <a:pt x="106" y="135"/>
                </a:moveTo>
                <a:cubicBezTo>
                  <a:pt x="106" y="134"/>
                  <a:pt x="106" y="134"/>
                  <a:pt x="106" y="133"/>
                </a:cubicBezTo>
                <a:cubicBezTo>
                  <a:pt x="105" y="138"/>
                  <a:pt x="100" y="142"/>
                  <a:pt x="95" y="142"/>
                </a:cubicBezTo>
                <a:cubicBezTo>
                  <a:pt x="89" y="142"/>
                  <a:pt x="85" y="138"/>
                  <a:pt x="84" y="133"/>
                </a:cubicBezTo>
                <a:cubicBezTo>
                  <a:pt x="84" y="133"/>
                  <a:pt x="84" y="134"/>
                  <a:pt x="84" y="135"/>
                </a:cubicBezTo>
                <a:cubicBezTo>
                  <a:pt x="84" y="141"/>
                  <a:pt x="89" y="146"/>
                  <a:pt x="95" y="146"/>
                </a:cubicBezTo>
                <a:cubicBezTo>
                  <a:pt x="101" y="146"/>
                  <a:pt x="106" y="141"/>
                  <a:pt x="106" y="135"/>
                </a:cubicBezTo>
                <a:close/>
                <a:moveTo>
                  <a:pt x="122" y="113"/>
                </a:moveTo>
                <a:cubicBezTo>
                  <a:pt x="122" y="112"/>
                  <a:pt x="122" y="112"/>
                  <a:pt x="121" y="112"/>
                </a:cubicBezTo>
                <a:cubicBezTo>
                  <a:pt x="121" y="116"/>
                  <a:pt x="116" y="120"/>
                  <a:pt x="111" y="120"/>
                </a:cubicBezTo>
                <a:cubicBezTo>
                  <a:pt x="105" y="120"/>
                  <a:pt x="101" y="116"/>
                  <a:pt x="100" y="111"/>
                </a:cubicBezTo>
                <a:cubicBezTo>
                  <a:pt x="100" y="111"/>
                  <a:pt x="100" y="112"/>
                  <a:pt x="100" y="113"/>
                </a:cubicBezTo>
                <a:cubicBezTo>
                  <a:pt x="100" y="119"/>
                  <a:pt x="105" y="124"/>
                  <a:pt x="111" y="124"/>
                </a:cubicBezTo>
                <a:cubicBezTo>
                  <a:pt x="117" y="124"/>
                  <a:pt x="122" y="119"/>
                  <a:pt x="122" y="113"/>
                </a:cubicBezTo>
                <a:close/>
                <a:moveTo>
                  <a:pt x="128" y="90"/>
                </a:moveTo>
                <a:cubicBezTo>
                  <a:pt x="128" y="89"/>
                  <a:pt x="128" y="89"/>
                  <a:pt x="128" y="88"/>
                </a:cubicBezTo>
                <a:cubicBezTo>
                  <a:pt x="127" y="93"/>
                  <a:pt x="122" y="97"/>
                  <a:pt x="117" y="97"/>
                </a:cubicBezTo>
                <a:cubicBezTo>
                  <a:pt x="112" y="97"/>
                  <a:pt x="107" y="93"/>
                  <a:pt x="106" y="88"/>
                </a:cubicBezTo>
                <a:cubicBezTo>
                  <a:pt x="106" y="88"/>
                  <a:pt x="106" y="89"/>
                  <a:pt x="106" y="90"/>
                </a:cubicBezTo>
                <a:cubicBezTo>
                  <a:pt x="106" y="96"/>
                  <a:pt x="111" y="101"/>
                  <a:pt x="117" y="101"/>
                </a:cubicBezTo>
                <a:cubicBezTo>
                  <a:pt x="123" y="101"/>
                  <a:pt x="128" y="96"/>
                  <a:pt x="128" y="90"/>
                </a:cubicBezTo>
                <a:close/>
              </a:path>
            </a:pathLst>
          </a:custGeom>
          <a:solidFill>
            <a:srgbClr val="FFC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 name="Google Shape;41;p1"/>
          <p:cNvSpPr/>
          <p:nvPr/>
        </p:nvSpPr>
        <p:spPr>
          <a:xfrm>
            <a:off x="2465880" y="4273639"/>
            <a:ext cx="183380" cy="163116"/>
          </a:xfrm>
          <a:custGeom>
            <a:rect b="b" l="l" r="r" t="t"/>
            <a:pathLst>
              <a:path extrusionOk="0" h="131" w="147">
                <a:moveTo>
                  <a:pt x="81" y="0"/>
                </a:moveTo>
                <a:cubicBezTo>
                  <a:pt x="0" y="74"/>
                  <a:pt x="0" y="74"/>
                  <a:pt x="0" y="74"/>
                </a:cubicBezTo>
                <a:cubicBezTo>
                  <a:pt x="146" y="34"/>
                  <a:pt x="146" y="34"/>
                  <a:pt x="146" y="34"/>
                </a:cubicBezTo>
                <a:cubicBezTo>
                  <a:pt x="146" y="34"/>
                  <a:pt x="138" y="8"/>
                  <a:pt x="81" y="0"/>
                </a:cubicBezTo>
                <a:close/>
                <a:moveTo>
                  <a:pt x="67" y="37"/>
                </a:moveTo>
                <a:cubicBezTo>
                  <a:pt x="64" y="37"/>
                  <a:pt x="61" y="34"/>
                  <a:pt x="61" y="31"/>
                </a:cubicBezTo>
                <a:cubicBezTo>
                  <a:pt x="61" y="28"/>
                  <a:pt x="64" y="25"/>
                  <a:pt x="67" y="25"/>
                </a:cubicBezTo>
                <a:cubicBezTo>
                  <a:pt x="71" y="25"/>
                  <a:pt x="74" y="28"/>
                  <a:pt x="74" y="31"/>
                </a:cubicBezTo>
                <a:cubicBezTo>
                  <a:pt x="74" y="34"/>
                  <a:pt x="71" y="37"/>
                  <a:pt x="67" y="37"/>
                </a:cubicBezTo>
                <a:close/>
                <a:moveTo>
                  <a:pt x="89" y="29"/>
                </a:moveTo>
                <a:cubicBezTo>
                  <a:pt x="86" y="29"/>
                  <a:pt x="83" y="27"/>
                  <a:pt x="83" y="24"/>
                </a:cubicBezTo>
                <a:cubicBezTo>
                  <a:pt x="83" y="21"/>
                  <a:pt x="86" y="18"/>
                  <a:pt x="89" y="18"/>
                </a:cubicBezTo>
                <a:cubicBezTo>
                  <a:pt x="92" y="18"/>
                  <a:pt x="94" y="21"/>
                  <a:pt x="94" y="24"/>
                </a:cubicBezTo>
                <a:cubicBezTo>
                  <a:pt x="94" y="27"/>
                  <a:pt x="92" y="29"/>
                  <a:pt x="89" y="29"/>
                </a:cubicBezTo>
                <a:close/>
                <a:moveTo>
                  <a:pt x="125" y="37"/>
                </a:moveTo>
                <a:cubicBezTo>
                  <a:pt x="121" y="37"/>
                  <a:pt x="118" y="34"/>
                  <a:pt x="118" y="30"/>
                </a:cubicBezTo>
                <a:cubicBezTo>
                  <a:pt x="118" y="27"/>
                  <a:pt x="121" y="24"/>
                  <a:pt x="125" y="24"/>
                </a:cubicBezTo>
                <a:cubicBezTo>
                  <a:pt x="129" y="24"/>
                  <a:pt x="132" y="27"/>
                  <a:pt x="132" y="30"/>
                </a:cubicBezTo>
                <a:cubicBezTo>
                  <a:pt x="132" y="34"/>
                  <a:pt x="129" y="37"/>
                  <a:pt x="125" y="37"/>
                </a:cubicBezTo>
                <a:close/>
                <a:moveTo>
                  <a:pt x="147" y="41"/>
                </a:moveTo>
                <a:cubicBezTo>
                  <a:pt x="0" y="77"/>
                  <a:pt x="0" y="77"/>
                  <a:pt x="0" y="77"/>
                </a:cubicBezTo>
                <a:cubicBezTo>
                  <a:pt x="0" y="131"/>
                  <a:pt x="0" y="131"/>
                  <a:pt x="0" y="131"/>
                </a:cubicBezTo>
                <a:cubicBezTo>
                  <a:pt x="77" y="131"/>
                  <a:pt x="77" y="131"/>
                  <a:pt x="77" y="131"/>
                </a:cubicBezTo>
                <a:cubicBezTo>
                  <a:pt x="80" y="122"/>
                  <a:pt x="88" y="116"/>
                  <a:pt x="97" y="116"/>
                </a:cubicBezTo>
                <a:cubicBezTo>
                  <a:pt x="107" y="116"/>
                  <a:pt x="115" y="122"/>
                  <a:pt x="117" y="131"/>
                </a:cubicBezTo>
                <a:cubicBezTo>
                  <a:pt x="147" y="131"/>
                  <a:pt x="147" y="131"/>
                  <a:pt x="147" y="131"/>
                </a:cubicBezTo>
                <a:lnTo>
                  <a:pt x="147" y="41"/>
                </a:lnTo>
                <a:close/>
                <a:moveTo>
                  <a:pt x="42" y="108"/>
                </a:moveTo>
                <a:cubicBezTo>
                  <a:pt x="40" y="108"/>
                  <a:pt x="38" y="106"/>
                  <a:pt x="38" y="104"/>
                </a:cubicBezTo>
                <a:cubicBezTo>
                  <a:pt x="38" y="102"/>
                  <a:pt x="40" y="100"/>
                  <a:pt x="42" y="100"/>
                </a:cubicBezTo>
                <a:cubicBezTo>
                  <a:pt x="45" y="100"/>
                  <a:pt x="47" y="102"/>
                  <a:pt x="47" y="104"/>
                </a:cubicBezTo>
                <a:cubicBezTo>
                  <a:pt x="47" y="106"/>
                  <a:pt x="45" y="108"/>
                  <a:pt x="42" y="108"/>
                </a:cubicBezTo>
                <a:close/>
                <a:moveTo>
                  <a:pt x="48" y="91"/>
                </a:moveTo>
                <a:cubicBezTo>
                  <a:pt x="45" y="91"/>
                  <a:pt x="43" y="89"/>
                  <a:pt x="43" y="86"/>
                </a:cubicBezTo>
                <a:cubicBezTo>
                  <a:pt x="43" y="83"/>
                  <a:pt x="45" y="80"/>
                  <a:pt x="48" y="80"/>
                </a:cubicBezTo>
                <a:cubicBezTo>
                  <a:pt x="52" y="80"/>
                  <a:pt x="54" y="83"/>
                  <a:pt x="54" y="86"/>
                </a:cubicBezTo>
                <a:cubicBezTo>
                  <a:pt x="54" y="89"/>
                  <a:pt x="52" y="91"/>
                  <a:pt x="48" y="91"/>
                </a:cubicBezTo>
                <a:close/>
                <a:moveTo>
                  <a:pt x="76" y="108"/>
                </a:moveTo>
                <a:cubicBezTo>
                  <a:pt x="71" y="108"/>
                  <a:pt x="68" y="105"/>
                  <a:pt x="68" y="100"/>
                </a:cubicBezTo>
                <a:cubicBezTo>
                  <a:pt x="68" y="95"/>
                  <a:pt x="71" y="91"/>
                  <a:pt x="76" y="91"/>
                </a:cubicBezTo>
                <a:cubicBezTo>
                  <a:pt x="81" y="91"/>
                  <a:pt x="84" y="95"/>
                  <a:pt x="84" y="100"/>
                </a:cubicBezTo>
                <a:cubicBezTo>
                  <a:pt x="84" y="105"/>
                  <a:pt x="81" y="108"/>
                  <a:pt x="76" y="108"/>
                </a:cubicBezTo>
                <a:close/>
                <a:moveTo>
                  <a:pt x="115" y="80"/>
                </a:moveTo>
                <a:cubicBezTo>
                  <a:pt x="111" y="80"/>
                  <a:pt x="107" y="76"/>
                  <a:pt x="107" y="71"/>
                </a:cubicBezTo>
                <a:cubicBezTo>
                  <a:pt x="107" y="67"/>
                  <a:pt x="111" y="63"/>
                  <a:pt x="115" y="63"/>
                </a:cubicBezTo>
                <a:cubicBezTo>
                  <a:pt x="120" y="63"/>
                  <a:pt x="124" y="67"/>
                  <a:pt x="124" y="71"/>
                </a:cubicBezTo>
                <a:cubicBezTo>
                  <a:pt x="124" y="76"/>
                  <a:pt x="120" y="80"/>
                  <a:pt x="115" y="80"/>
                </a:cubicBezTo>
                <a:close/>
              </a:path>
            </a:pathLst>
          </a:custGeom>
          <a:solidFill>
            <a:srgbClr val="B2D76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 name="Google Shape;42;p1"/>
          <p:cNvSpPr/>
          <p:nvPr/>
        </p:nvSpPr>
        <p:spPr>
          <a:xfrm>
            <a:off x="2942358" y="4269075"/>
            <a:ext cx="204814" cy="204788"/>
          </a:xfrm>
          <a:custGeom>
            <a:rect b="b" l="l" r="r" t="t"/>
            <a:pathLst>
              <a:path extrusionOk="0" h="165" w="165">
                <a:moveTo>
                  <a:pt x="65" y="2"/>
                </a:moveTo>
                <a:cubicBezTo>
                  <a:pt x="44" y="7"/>
                  <a:pt x="27" y="19"/>
                  <a:pt x="15" y="36"/>
                </a:cubicBezTo>
                <a:cubicBezTo>
                  <a:pt x="29" y="44"/>
                  <a:pt x="49" y="57"/>
                  <a:pt x="79" y="77"/>
                </a:cubicBezTo>
                <a:lnTo>
                  <a:pt x="65" y="2"/>
                </a:lnTo>
                <a:close/>
                <a:moveTo>
                  <a:pt x="47" y="20"/>
                </a:moveTo>
                <a:cubicBezTo>
                  <a:pt x="49" y="20"/>
                  <a:pt x="52" y="22"/>
                  <a:pt x="52" y="24"/>
                </a:cubicBezTo>
                <a:cubicBezTo>
                  <a:pt x="52" y="27"/>
                  <a:pt x="49" y="29"/>
                  <a:pt x="47" y="29"/>
                </a:cubicBezTo>
                <a:cubicBezTo>
                  <a:pt x="44" y="29"/>
                  <a:pt x="42" y="27"/>
                  <a:pt x="42" y="24"/>
                </a:cubicBezTo>
                <a:cubicBezTo>
                  <a:pt x="42" y="22"/>
                  <a:pt x="44" y="20"/>
                  <a:pt x="47" y="20"/>
                </a:cubicBezTo>
                <a:close/>
                <a:moveTo>
                  <a:pt x="53" y="43"/>
                </a:moveTo>
                <a:cubicBezTo>
                  <a:pt x="47" y="43"/>
                  <a:pt x="42" y="42"/>
                  <a:pt x="42" y="40"/>
                </a:cubicBezTo>
                <a:cubicBezTo>
                  <a:pt x="42" y="38"/>
                  <a:pt x="47" y="36"/>
                  <a:pt x="53" y="36"/>
                </a:cubicBezTo>
                <a:cubicBezTo>
                  <a:pt x="59" y="36"/>
                  <a:pt x="64" y="38"/>
                  <a:pt x="64" y="40"/>
                </a:cubicBezTo>
                <a:cubicBezTo>
                  <a:pt x="64" y="42"/>
                  <a:pt x="59" y="43"/>
                  <a:pt x="53" y="43"/>
                </a:cubicBezTo>
                <a:close/>
                <a:moveTo>
                  <a:pt x="83" y="0"/>
                </a:moveTo>
                <a:cubicBezTo>
                  <a:pt x="78" y="0"/>
                  <a:pt x="74" y="1"/>
                  <a:pt x="70" y="1"/>
                </a:cubicBezTo>
                <a:cubicBezTo>
                  <a:pt x="87" y="89"/>
                  <a:pt x="87" y="89"/>
                  <a:pt x="87" y="89"/>
                </a:cubicBezTo>
                <a:cubicBezTo>
                  <a:pt x="81" y="85"/>
                  <a:pt x="81" y="85"/>
                  <a:pt x="81" y="85"/>
                </a:cubicBezTo>
                <a:cubicBezTo>
                  <a:pt x="61" y="72"/>
                  <a:pt x="32" y="53"/>
                  <a:pt x="12" y="41"/>
                </a:cubicBezTo>
                <a:cubicBezTo>
                  <a:pt x="5" y="53"/>
                  <a:pt x="0" y="67"/>
                  <a:pt x="0" y="83"/>
                </a:cubicBezTo>
                <a:cubicBezTo>
                  <a:pt x="0" y="128"/>
                  <a:pt x="37" y="165"/>
                  <a:pt x="83" y="165"/>
                </a:cubicBezTo>
                <a:cubicBezTo>
                  <a:pt x="128" y="165"/>
                  <a:pt x="165" y="128"/>
                  <a:pt x="165" y="83"/>
                </a:cubicBezTo>
                <a:cubicBezTo>
                  <a:pt x="165" y="37"/>
                  <a:pt x="128" y="0"/>
                  <a:pt x="83" y="0"/>
                </a:cubicBezTo>
                <a:close/>
                <a:moveTo>
                  <a:pt x="19" y="83"/>
                </a:moveTo>
                <a:cubicBezTo>
                  <a:pt x="17" y="81"/>
                  <a:pt x="16" y="77"/>
                  <a:pt x="15" y="74"/>
                </a:cubicBezTo>
                <a:cubicBezTo>
                  <a:pt x="14" y="70"/>
                  <a:pt x="25" y="67"/>
                  <a:pt x="26" y="71"/>
                </a:cubicBezTo>
                <a:cubicBezTo>
                  <a:pt x="27" y="74"/>
                  <a:pt x="27" y="77"/>
                  <a:pt x="29" y="79"/>
                </a:cubicBezTo>
                <a:cubicBezTo>
                  <a:pt x="32" y="82"/>
                  <a:pt x="22" y="86"/>
                  <a:pt x="19" y="83"/>
                </a:cubicBezTo>
                <a:close/>
                <a:moveTo>
                  <a:pt x="36" y="112"/>
                </a:moveTo>
                <a:cubicBezTo>
                  <a:pt x="36" y="112"/>
                  <a:pt x="36" y="111"/>
                  <a:pt x="36" y="111"/>
                </a:cubicBezTo>
                <a:cubicBezTo>
                  <a:pt x="35" y="112"/>
                  <a:pt x="35" y="114"/>
                  <a:pt x="36" y="116"/>
                </a:cubicBezTo>
                <a:cubicBezTo>
                  <a:pt x="37" y="121"/>
                  <a:pt x="26" y="124"/>
                  <a:pt x="25" y="118"/>
                </a:cubicBezTo>
                <a:cubicBezTo>
                  <a:pt x="24" y="113"/>
                  <a:pt x="25" y="106"/>
                  <a:pt x="30" y="103"/>
                </a:cubicBezTo>
                <a:cubicBezTo>
                  <a:pt x="36" y="98"/>
                  <a:pt x="43" y="101"/>
                  <a:pt x="46" y="107"/>
                </a:cubicBezTo>
                <a:cubicBezTo>
                  <a:pt x="49" y="112"/>
                  <a:pt x="39" y="117"/>
                  <a:pt x="36" y="112"/>
                </a:cubicBezTo>
                <a:close/>
                <a:moveTo>
                  <a:pt x="61" y="105"/>
                </a:moveTo>
                <a:cubicBezTo>
                  <a:pt x="62" y="102"/>
                  <a:pt x="65" y="100"/>
                  <a:pt x="67" y="100"/>
                </a:cubicBezTo>
                <a:cubicBezTo>
                  <a:pt x="69" y="100"/>
                  <a:pt x="71" y="100"/>
                  <a:pt x="73" y="100"/>
                </a:cubicBezTo>
                <a:cubicBezTo>
                  <a:pt x="75" y="100"/>
                  <a:pt x="78" y="101"/>
                  <a:pt x="78" y="104"/>
                </a:cubicBezTo>
                <a:cubicBezTo>
                  <a:pt x="77" y="106"/>
                  <a:pt x="74" y="108"/>
                  <a:pt x="72" y="108"/>
                </a:cubicBezTo>
                <a:cubicBezTo>
                  <a:pt x="70" y="108"/>
                  <a:pt x="68" y="108"/>
                  <a:pt x="66" y="108"/>
                </a:cubicBezTo>
                <a:cubicBezTo>
                  <a:pt x="64" y="108"/>
                  <a:pt x="61" y="107"/>
                  <a:pt x="61" y="105"/>
                </a:cubicBezTo>
                <a:close/>
                <a:moveTo>
                  <a:pt x="72" y="146"/>
                </a:moveTo>
                <a:cubicBezTo>
                  <a:pt x="71" y="146"/>
                  <a:pt x="68" y="146"/>
                  <a:pt x="67" y="145"/>
                </a:cubicBezTo>
                <a:cubicBezTo>
                  <a:pt x="64" y="141"/>
                  <a:pt x="63" y="135"/>
                  <a:pt x="64" y="130"/>
                </a:cubicBezTo>
                <a:cubicBezTo>
                  <a:pt x="64" y="126"/>
                  <a:pt x="75" y="124"/>
                  <a:pt x="74" y="128"/>
                </a:cubicBezTo>
                <a:cubicBezTo>
                  <a:pt x="74" y="130"/>
                  <a:pt x="74" y="132"/>
                  <a:pt x="74" y="134"/>
                </a:cubicBezTo>
                <a:cubicBezTo>
                  <a:pt x="75" y="133"/>
                  <a:pt x="76" y="133"/>
                  <a:pt x="77" y="132"/>
                </a:cubicBezTo>
                <a:cubicBezTo>
                  <a:pt x="78" y="131"/>
                  <a:pt x="84" y="129"/>
                  <a:pt x="85" y="132"/>
                </a:cubicBezTo>
                <a:cubicBezTo>
                  <a:pt x="88" y="140"/>
                  <a:pt x="78" y="144"/>
                  <a:pt x="72" y="146"/>
                </a:cubicBezTo>
                <a:close/>
                <a:moveTo>
                  <a:pt x="113" y="23"/>
                </a:moveTo>
                <a:cubicBezTo>
                  <a:pt x="115" y="21"/>
                  <a:pt x="118" y="20"/>
                  <a:pt x="120" y="20"/>
                </a:cubicBezTo>
                <a:cubicBezTo>
                  <a:pt x="122" y="20"/>
                  <a:pt x="124" y="20"/>
                  <a:pt x="123" y="22"/>
                </a:cubicBezTo>
                <a:cubicBezTo>
                  <a:pt x="122" y="23"/>
                  <a:pt x="123" y="24"/>
                  <a:pt x="123" y="25"/>
                </a:cubicBezTo>
                <a:cubicBezTo>
                  <a:pt x="125" y="27"/>
                  <a:pt x="114" y="31"/>
                  <a:pt x="113" y="28"/>
                </a:cubicBezTo>
                <a:cubicBezTo>
                  <a:pt x="112" y="26"/>
                  <a:pt x="112" y="24"/>
                  <a:pt x="113" y="23"/>
                </a:cubicBezTo>
                <a:close/>
                <a:moveTo>
                  <a:pt x="114" y="60"/>
                </a:moveTo>
                <a:cubicBezTo>
                  <a:pt x="115" y="59"/>
                  <a:pt x="119" y="58"/>
                  <a:pt x="121" y="58"/>
                </a:cubicBezTo>
                <a:cubicBezTo>
                  <a:pt x="122" y="58"/>
                  <a:pt x="125" y="58"/>
                  <a:pt x="124" y="60"/>
                </a:cubicBezTo>
                <a:cubicBezTo>
                  <a:pt x="121" y="63"/>
                  <a:pt x="119" y="66"/>
                  <a:pt x="124" y="68"/>
                </a:cubicBezTo>
                <a:cubicBezTo>
                  <a:pt x="126" y="69"/>
                  <a:pt x="124" y="71"/>
                  <a:pt x="123" y="71"/>
                </a:cubicBezTo>
                <a:cubicBezTo>
                  <a:pt x="121" y="73"/>
                  <a:pt x="118" y="74"/>
                  <a:pt x="115" y="73"/>
                </a:cubicBezTo>
                <a:cubicBezTo>
                  <a:pt x="113" y="72"/>
                  <a:pt x="110" y="70"/>
                  <a:pt x="110" y="68"/>
                </a:cubicBezTo>
                <a:cubicBezTo>
                  <a:pt x="111" y="65"/>
                  <a:pt x="112" y="63"/>
                  <a:pt x="114" y="60"/>
                </a:cubicBezTo>
                <a:close/>
                <a:moveTo>
                  <a:pt x="125" y="87"/>
                </a:moveTo>
                <a:cubicBezTo>
                  <a:pt x="125" y="90"/>
                  <a:pt x="123" y="92"/>
                  <a:pt x="121" y="94"/>
                </a:cubicBezTo>
                <a:cubicBezTo>
                  <a:pt x="119" y="96"/>
                  <a:pt x="116" y="97"/>
                  <a:pt x="114" y="96"/>
                </a:cubicBezTo>
                <a:cubicBezTo>
                  <a:pt x="111" y="96"/>
                  <a:pt x="111" y="94"/>
                  <a:pt x="113" y="92"/>
                </a:cubicBezTo>
                <a:cubicBezTo>
                  <a:pt x="114" y="91"/>
                  <a:pt x="114" y="90"/>
                  <a:pt x="114" y="88"/>
                </a:cubicBezTo>
                <a:cubicBezTo>
                  <a:pt x="114" y="85"/>
                  <a:pt x="125" y="83"/>
                  <a:pt x="125" y="87"/>
                </a:cubicBezTo>
                <a:close/>
                <a:moveTo>
                  <a:pt x="98" y="37"/>
                </a:moveTo>
                <a:cubicBezTo>
                  <a:pt x="105" y="37"/>
                  <a:pt x="97" y="42"/>
                  <a:pt x="94" y="42"/>
                </a:cubicBezTo>
                <a:cubicBezTo>
                  <a:pt x="86" y="42"/>
                  <a:pt x="95" y="37"/>
                  <a:pt x="98" y="37"/>
                </a:cubicBezTo>
                <a:close/>
                <a:moveTo>
                  <a:pt x="101" y="106"/>
                </a:moveTo>
                <a:cubicBezTo>
                  <a:pt x="100" y="109"/>
                  <a:pt x="97" y="110"/>
                  <a:pt x="94" y="109"/>
                </a:cubicBezTo>
                <a:cubicBezTo>
                  <a:pt x="90" y="109"/>
                  <a:pt x="88" y="107"/>
                  <a:pt x="88" y="103"/>
                </a:cubicBezTo>
                <a:cubicBezTo>
                  <a:pt x="87" y="100"/>
                  <a:pt x="92" y="99"/>
                  <a:pt x="94" y="99"/>
                </a:cubicBezTo>
                <a:cubicBezTo>
                  <a:pt x="96" y="99"/>
                  <a:pt x="98" y="100"/>
                  <a:pt x="98" y="102"/>
                </a:cubicBezTo>
                <a:cubicBezTo>
                  <a:pt x="100" y="102"/>
                  <a:pt x="102" y="104"/>
                  <a:pt x="101" y="106"/>
                </a:cubicBezTo>
                <a:close/>
                <a:moveTo>
                  <a:pt x="128" y="128"/>
                </a:moveTo>
                <a:cubicBezTo>
                  <a:pt x="126" y="130"/>
                  <a:pt x="123" y="131"/>
                  <a:pt x="121" y="131"/>
                </a:cubicBezTo>
                <a:cubicBezTo>
                  <a:pt x="121" y="131"/>
                  <a:pt x="121" y="131"/>
                  <a:pt x="121" y="131"/>
                </a:cubicBezTo>
                <a:cubicBezTo>
                  <a:pt x="120" y="131"/>
                  <a:pt x="120" y="131"/>
                  <a:pt x="120" y="131"/>
                </a:cubicBezTo>
                <a:cubicBezTo>
                  <a:pt x="120" y="131"/>
                  <a:pt x="119" y="132"/>
                  <a:pt x="118" y="132"/>
                </a:cubicBezTo>
                <a:cubicBezTo>
                  <a:pt x="117" y="133"/>
                  <a:pt x="115" y="135"/>
                  <a:pt x="115" y="136"/>
                </a:cubicBezTo>
                <a:cubicBezTo>
                  <a:pt x="114" y="137"/>
                  <a:pt x="114" y="138"/>
                  <a:pt x="114" y="139"/>
                </a:cubicBezTo>
                <a:cubicBezTo>
                  <a:pt x="115" y="138"/>
                  <a:pt x="116" y="139"/>
                  <a:pt x="117" y="139"/>
                </a:cubicBezTo>
                <a:cubicBezTo>
                  <a:pt x="118" y="140"/>
                  <a:pt x="119" y="141"/>
                  <a:pt x="121" y="142"/>
                </a:cubicBezTo>
                <a:cubicBezTo>
                  <a:pt x="123" y="144"/>
                  <a:pt x="115" y="146"/>
                  <a:pt x="113" y="146"/>
                </a:cubicBezTo>
                <a:cubicBezTo>
                  <a:pt x="110" y="147"/>
                  <a:pt x="106" y="147"/>
                  <a:pt x="104" y="143"/>
                </a:cubicBezTo>
                <a:cubicBezTo>
                  <a:pt x="102" y="141"/>
                  <a:pt x="104" y="138"/>
                  <a:pt x="105" y="136"/>
                </a:cubicBezTo>
                <a:cubicBezTo>
                  <a:pt x="109" y="130"/>
                  <a:pt x="117" y="126"/>
                  <a:pt x="125" y="126"/>
                </a:cubicBezTo>
                <a:cubicBezTo>
                  <a:pt x="127" y="125"/>
                  <a:pt x="130" y="126"/>
                  <a:pt x="128" y="128"/>
                </a:cubicBezTo>
                <a:close/>
                <a:moveTo>
                  <a:pt x="133" y="113"/>
                </a:moveTo>
                <a:cubicBezTo>
                  <a:pt x="133" y="113"/>
                  <a:pt x="131" y="113"/>
                  <a:pt x="130" y="112"/>
                </a:cubicBezTo>
                <a:cubicBezTo>
                  <a:pt x="129" y="108"/>
                  <a:pt x="130" y="104"/>
                  <a:pt x="135" y="103"/>
                </a:cubicBezTo>
                <a:cubicBezTo>
                  <a:pt x="138" y="101"/>
                  <a:pt x="141" y="101"/>
                  <a:pt x="144" y="102"/>
                </a:cubicBezTo>
                <a:cubicBezTo>
                  <a:pt x="148" y="103"/>
                  <a:pt x="151" y="103"/>
                  <a:pt x="155" y="104"/>
                </a:cubicBezTo>
                <a:cubicBezTo>
                  <a:pt x="156" y="104"/>
                  <a:pt x="158" y="105"/>
                  <a:pt x="156" y="106"/>
                </a:cubicBezTo>
                <a:cubicBezTo>
                  <a:pt x="150" y="112"/>
                  <a:pt x="142" y="113"/>
                  <a:pt x="133" y="113"/>
                </a:cubicBezTo>
                <a:close/>
                <a:moveTo>
                  <a:pt x="120" y="131"/>
                </a:moveTo>
                <a:cubicBezTo>
                  <a:pt x="120" y="131"/>
                  <a:pt x="120" y="131"/>
                  <a:pt x="120" y="131"/>
                </a:cubicBezTo>
                <a:close/>
              </a:path>
            </a:pathLst>
          </a:custGeom>
          <a:solidFill>
            <a:srgbClr val="B2D76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 name="Google Shape;43;p1"/>
          <p:cNvSpPr/>
          <p:nvPr/>
        </p:nvSpPr>
        <p:spPr>
          <a:xfrm>
            <a:off x="39553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 name="Google Shape;44;p1"/>
          <p:cNvSpPr/>
          <p:nvPr/>
        </p:nvSpPr>
        <p:spPr>
          <a:xfrm>
            <a:off x="88102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 name="Google Shape;45;p1"/>
          <p:cNvSpPr/>
          <p:nvPr/>
        </p:nvSpPr>
        <p:spPr>
          <a:xfrm>
            <a:off x="136651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 name="Google Shape;46;p1"/>
          <p:cNvSpPr/>
          <p:nvPr/>
        </p:nvSpPr>
        <p:spPr>
          <a:xfrm>
            <a:off x="185200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 name="Google Shape;47;p1"/>
          <p:cNvSpPr/>
          <p:nvPr/>
        </p:nvSpPr>
        <p:spPr>
          <a:xfrm>
            <a:off x="233749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 name="Google Shape;48;p1"/>
          <p:cNvSpPr/>
          <p:nvPr/>
        </p:nvSpPr>
        <p:spPr>
          <a:xfrm>
            <a:off x="2822986" y="4154284"/>
            <a:ext cx="401831" cy="401831"/>
          </a:xfrm>
          <a:prstGeom prst="roundRect">
            <a:avLst>
              <a:gd fmla="val 16667" name="adj"/>
            </a:avLst>
          </a:prstGeom>
          <a:no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 name="Google Shape;49;p1"/>
          <p:cNvSpPr txBox="1"/>
          <p:nvPr/>
        </p:nvSpPr>
        <p:spPr>
          <a:xfrm>
            <a:off x="35496" y="4540731"/>
            <a:ext cx="474397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Lei Wang   Hannah Goldberg   Andrejas Duerig</a:t>
            </a:r>
            <a:endParaRPr b="0" i="0" sz="1800" u="none" cap="none" strike="noStrike">
              <a:solidFill>
                <a:schemeClr val="dk1"/>
              </a:solidFill>
              <a:latin typeface="Calibri"/>
              <a:ea typeface="Calibri"/>
              <a:cs typeface="Calibri"/>
              <a:sym typeface="Calibri"/>
            </a:endParaRPr>
          </a:p>
        </p:txBody>
      </p:sp>
      <p:sp>
        <p:nvSpPr>
          <p:cNvPr id="50" name="Google Shape;50;p1"/>
          <p:cNvSpPr txBox="1"/>
          <p:nvPr/>
        </p:nvSpPr>
        <p:spPr>
          <a:xfrm>
            <a:off x="35496" y="3435846"/>
            <a:ext cx="5490001" cy="10464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Submitted to : Tiffany A. Koszalka, Ph.D.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Professor of Instructional Design, Development and Evaluation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IDE 756 Design of Online Courses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0"/>
          <p:cNvSpPr/>
          <p:nvPr/>
        </p:nvSpPr>
        <p:spPr>
          <a:xfrm>
            <a:off x="539552" y="123478"/>
            <a:ext cx="8064900" cy="72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15</a:t>
            </a:r>
            <a:r>
              <a:rPr b="1" i="0" lang="en-US" sz="1800" u="none" cap="none" strike="noStrike">
                <a:solidFill>
                  <a:schemeClr val="dk1"/>
                </a:solidFill>
                <a:latin typeface="Times New Roman"/>
                <a:ea typeface="Times New Roman"/>
                <a:cs typeface="Times New Roman"/>
                <a:sym typeface="Times New Roman"/>
              </a:rPr>
              <a:t>     </a:t>
            </a:r>
            <a:r>
              <a:rPr b="0" i="0" lang="en-US" sz="1600" u="none" cap="none" strike="noStrike">
                <a:solidFill>
                  <a:schemeClr val="dk1"/>
                </a:solidFill>
                <a:latin typeface="Times New Roman"/>
                <a:ea typeface="Times New Roman"/>
                <a:cs typeface="Times New Roman"/>
                <a:sym typeface="Times New Roman"/>
              </a:rPr>
              <a:t>minutes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190" name="Google Shape;190;p10"/>
          <p:cNvSpPr/>
          <p:nvPr/>
        </p:nvSpPr>
        <p:spPr>
          <a:xfrm>
            <a:off x="28800" y="61575"/>
            <a:ext cx="9086400" cy="8538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Participant bio</a:t>
            </a:r>
            <a:r>
              <a:rPr b="0"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Healthy Eating Pattern Detective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2.1b</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p:txBody>
      </p:sp>
      <p:graphicFrame>
        <p:nvGraphicFramePr>
          <p:cNvPr id="191" name="Google Shape;191;p10"/>
          <p:cNvGraphicFramePr/>
          <p:nvPr/>
        </p:nvGraphicFramePr>
        <p:xfrm>
          <a:off x="32134" y="1001516"/>
          <a:ext cx="3000000" cy="3000000"/>
        </p:xfrm>
        <a:graphic>
          <a:graphicData uri="http://schemas.openxmlformats.org/drawingml/2006/table">
            <a:tbl>
              <a:tblPr>
                <a:noFill/>
                <a:tableStyleId>{153FCA6B-9FC3-4B1C-AB2A-CBB8901D4417}</a:tableStyleId>
              </a:tblPr>
              <a:tblGrid>
                <a:gridCol w="4438525"/>
                <a:gridCol w="4641225"/>
              </a:tblGrid>
              <a:tr h="62337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review peers’ Bio and comment on their current eating patterns with the guideline provided.</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614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Questions about current eating patterns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Comments on MyPlate guidelines</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02470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Bios in the Discussion Board</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What is MyPlate ? Webpage</a:t>
                      </a:r>
                      <a:endParaRPr/>
                    </a:p>
                    <a:p>
                      <a:pPr indent="0" lvl="0" marL="139700" marR="0" rtl="0" algn="l">
                        <a:lnSpc>
                          <a:spcPct val="100000"/>
                        </a:lnSpc>
                        <a:spcBef>
                          <a:spcPts val="0"/>
                        </a:spcBef>
                        <a:spcAft>
                          <a:spcPts val="0"/>
                        </a:spcAft>
                        <a:buClr>
                          <a:schemeClr val="dk1"/>
                        </a:buClr>
                        <a:buSzPts val="1400"/>
                        <a:buFont typeface="Times New Roman"/>
                        <a:buNone/>
                      </a:pPr>
                      <a:r>
                        <a:rPr lang="en-US" sz="1000" u="sng" cap="none" strike="noStrike">
                          <a:solidFill>
                            <a:schemeClr val="dk1"/>
                          </a:solidFill>
                          <a:latin typeface="Times New Roman"/>
                          <a:ea typeface="Times New Roman"/>
                          <a:cs typeface="Times New Roman"/>
                          <a:sym typeface="Times New Roman"/>
                          <a:hlinkClick r:id="rId3"/>
                        </a:rPr>
                        <a:t>https://www.choosemyplate.gov/eathealthy/WhatIsMyPlate</a:t>
                      </a:r>
                      <a:endParaRPr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305675">
                <a:tc rowSpan="2">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lang="en-US" sz="1000" u="none" cap="none" strike="noStrike">
                          <a:latin typeface="Times New Roman"/>
                          <a:ea typeface="Times New Roman"/>
                          <a:cs typeface="Times New Roman"/>
                          <a:sym typeface="Times New Roman"/>
                        </a:rPr>
                        <a:t>This activity is a small step to take a close look at the MyPlate guideline by connecting learners personal experience. </a:t>
                      </a:r>
                      <a:endParaRPr/>
                    </a:p>
                    <a:p>
                      <a:pPr indent="-182563" lvl="0" marL="182563" marR="0" rtl="0" algn="l">
                        <a:lnSpc>
                          <a:spcPct val="100000"/>
                        </a:lnSpc>
                        <a:spcBef>
                          <a:spcPts val="0"/>
                        </a:spcBef>
                        <a:spcAft>
                          <a:spcPts val="0"/>
                        </a:spcAft>
                        <a:buClr>
                          <a:srgbClr val="000000"/>
                        </a:buClr>
                        <a:buSzPts val="1000"/>
                        <a:buFont typeface="Calibri"/>
                        <a:buChar char="●"/>
                      </a:pPr>
                      <a:r>
                        <a:rPr lang="en-US" sz="1000" u="none" cap="none" strike="noStrike">
                          <a:latin typeface="Times New Roman"/>
                          <a:ea typeface="Times New Roman"/>
                          <a:cs typeface="Times New Roman"/>
                          <a:sym typeface="Times New Roman"/>
                        </a:rPr>
                        <a:t>Understanding better about various characteristics of learners and their previous knowledge can best address their range of needs. </a:t>
                      </a:r>
                      <a:endParaRPr/>
                    </a:p>
                    <a:p>
                      <a:pPr indent="-182563" lvl="0" marL="182563" marR="0" rtl="0" algn="l">
                        <a:lnSpc>
                          <a:spcPct val="100000"/>
                        </a:lnSpc>
                        <a:spcBef>
                          <a:spcPts val="0"/>
                        </a:spcBef>
                        <a:spcAft>
                          <a:spcPts val="0"/>
                        </a:spcAft>
                        <a:buClr>
                          <a:srgbClr val="000000"/>
                        </a:buClr>
                        <a:buSzPts val="1000"/>
                        <a:buFont typeface="Calibri"/>
                        <a:buChar char="●"/>
                      </a:pPr>
                      <a:r>
                        <a:rPr lang="en-US" sz="1000" u="none" cap="none" strike="noStrike">
                          <a:latin typeface="Times New Roman"/>
                          <a:ea typeface="Times New Roman"/>
                          <a:cs typeface="Times New Roman"/>
                          <a:sym typeface="Times New Roman"/>
                        </a:rPr>
                        <a:t>Based on the general ideas of MyPlate guideline and communications between learners, they will have autonomy to choose peers to work in groups.</a:t>
                      </a:r>
                      <a:endParaRPr/>
                    </a:p>
                    <a:p>
                      <a:pPr indent="-182563" lvl="0" marL="182563" marR="0" rtl="0" algn="l">
                        <a:lnSpc>
                          <a:spcPct val="100000"/>
                        </a:lnSpc>
                        <a:spcBef>
                          <a:spcPts val="0"/>
                        </a:spcBef>
                        <a:spcAft>
                          <a:spcPts val="0"/>
                        </a:spcAft>
                        <a:buClr>
                          <a:srgbClr val="000000"/>
                        </a:buClr>
                        <a:buSzPts val="1000"/>
                        <a:buFont typeface="Calibri"/>
                        <a:buChar char="●"/>
                      </a:pPr>
                      <a:r>
                        <a:rPr lang="en-US" sz="1000" u="none" cap="none" strike="noStrike">
                          <a:latin typeface="Times New Roman"/>
                          <a:ea typeface="Times New Roman"/>
                          <a:cs typeface="Times New Roman"/>
                          <a:sym typeface="Times New Roman"/>
                        </a:rPr>
                        <a:t>It’s a warm-up activity to involve students with the content and peers before demonstrating the specific content beyond this  in the next activity. </a:t>
                      </a:r>
                      <a:endParaRPr sz="1000" u="none" cap="none" strike="noStrike">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lang="en-US" sz="1000" u="none" cap="none" strike="noStrike">
                          <a:latin typeface="Times New Roman"/>
                          <a:ea typeface="Times New Roman"/>
                          <a:cs typeface="Times New Roman"/>
                          <a:sym typeface="Times New Roman"/>
                        </a:rPr>
                        <a:t>The instructor will correct,  remind learners or ask questions to facilitate the learners to  explore deeper about healthy eating patterns. </a:t>
                      </a:r>
                      <a:endParaRPr sz="1000" u="none" cap="none" strike="noStrike">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distinguish healthy eating patterns  from peers’ current eating patterns by reading the webpage What is MyPlate ?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apply the knowledge gained from MyPlate guidelines to critiquing peers’ eating patterns.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compare and contrast different eating patterns in the Discussion Board.</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illustrate some healthy eating patterns.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5912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MyPlate guidelines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pic>
        <p:nvPicPr>
          <p:cNvPr id="192" name="Google Shape;192;p10"/>
          <p:cNvPicPr preferRelativeResize="0"/>
          <p:nvPr/>
        </p:nvPicPr>
        <p:blipFill rotWithShape="1">
          <a:blip r:embed="rId4">
            <a:alphaModFix/>
          </a:blip>
          <a:srcRect b="0" l="0" r="0" t="0"/>
          <a:stretch/>
        </p:blipFill>
        <p:spPr>
          <a:xfrm>
            <a:off x="57700" y="1632763"/>
            <a:ext cx="4261219" cy="1341041"/>
          </a:xfrm>
          <a:prstGeom prst="rect">
            <a:avLst/>
          </a:prstGeom>
          <a:noFill/>
          <a:ln>
            <a:noFill/>
          </a:ln>
        </p:spPr>
      </p:pic>
      <p:sp>
        <p:nvSpPr>
          <p:cNvPr id="193" name="Google Shape;193;p10"/>
          <p:cNvSpPr txBox="1"/>
          <p:nvPr/>
        </p:nvSpPr>
        <p:spPr>
          <a:xfrm>
            <a:off x="-38150" y="2934352"/>
            <a:ext cx="4452900" cy="45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Times New Roman"/>
                <a:ea typeface="Times New Roman"/>
                <a:cs typeface="Times New Roman"/>
                <a:sym typeface="Times New Roman"/>
              </a:rPr>
              <a:t>Diabetes UK</a:t>
            </a:r>
            <a:r>
              <a:rPr b="0" i="0" lang="en-US" sz="800" u="none" cap="none" strike="noStrike">
                <a:solidFill>
                  <a:schemeClr val="dk1"/>
                </a:solidFill>
                <a:latin typeface="Times New Roman"/>
                <a:ea typeface="Times New Roman"/>
                <a:cs typeface="Times New Roman"/>
                <a:sym typeface="Times New Roman"/>
              </a:rPr>
              <a:t>[Digital image]</a:t>
            </a:r>
            <a:r>
              <a:rPr b="0" i="0" lang="en-US" sz="800" u="none" cap="none" strike="noStrike">
                <a:solidFill>
                  <a:srgbClr val="000000"/>
                </a:solidFill>
                <a:latin typeface="Times New Roman"/>
                <a:ea typeface="Times New Roman"/>
                <a:cs typeface="Times New Roman"/>
                <a:sym typeface="Times New Roman"/>
              </a:rPr>
              <a:t>. (n.d.). </a:t>
            </a:r>
            <a:r>
              <a:rPr b="0" i="1" lang="en-US" sz="800" u="none" cap="none" strike="noStrike">
                <a:solidFill>
                  <a:srgbClr val="000000"/>
                </a:solidFill>
                <a:latin typeface="Times New Roman"/>
                <a:ea typeface="Times New Roman"/>
                <a:cs typeface="Times New Roman"/>
                <a:sym typeface="Times New Roman"/>
              </a:rPr>
              <a:t>What is a healthy, balanced diet for diabetes? </a:t>
            </a:r>
            <a:r>
              <a:rPr b="0" i="0" lang="en-US" sz="800" u="none" cap="none" strike="noStrike">
                <a:solidFill>
                  <a:srgbClr val="000000"/>
                </a:solidFill>
                <a:latin typeface="Times New Roman"/>
                <a:ea typeface="Times New Roman"/>
                <a:cs typeface="Times New Roman"/>
                <a:sym typeface="Times New Roman"/>
              </a:rPr>
              <a:t>Retrieved from </a:t>
            </a:r>
            <a:r>
              <a:rPr b="0" i="0" lang="en-US" sz="800" u="sng" cap="none" strike="noStrike">
                <a:solidFill>
                  <a:srgbClr val="000000"/>
                </a:solidFill>
                <a:latin typeface="Times New Roman"/>
                <a:ea typeface="Times New Roman"/>
                <a:cs typeface="Times New Roman"/>
                <a:sym typeface="Times New Roman"/>
                <a:hlinkClick r:id="rId5"/>
              </a:rPr>
              <a:t>https://www.diabetes.org.uk/guide-to-diabetes/enjoy-food/eating-with-diabetes/what-is-a-healthy-balanced-diet</a:t>
            </a:r>
            <a:endParaRPr b="0" i="0" sz="800" u="none" cap="none" strike="noStrike">
              <a:solidFill>
                <a:srgbClr val="000000"/>
              </a:solidFill>
              <a:latin typeface="Times New Roman"/>
              <a:ea typeface="Times New Roman"/>
              <a:cs typeface="Times New Roman"/>
              <a:sym typeface="Times New Roman"/>
            </a:endParaRPr>
          </a:p>
        </p:txBody>
      </p:sp>
      <p:sp>
        <p:nvSpPr>
          <p:cNvPr id="194" name="Google Shape;194;p10"/>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0"/>
          <p:cNvSpPr/>
          <p:nvPr/>
        </p:nvSpPr>
        <p:spPr>
          <a:xfrm>
            <a:off x="1152966" y="1259150"/>
            <a:ext cx="999185"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197" name="Google Shape;197;p10"/>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98" name="Google Shape;198;p10"/>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99" name="Google Shape;199;p10"/>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1"/>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20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05" name="Google Shape;205;p11"/>
          <p:cNvSpPr/>
          <p:nvPr/>
        </p:nvSpPr>
        <p:spPr>
          <a:xfrm>
            <a:off x="28759" y="17066"/>
            <a:ext cx="9086400" cy="9360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06" name="Google Shape;206;p11"/>
          <p:cNvGraphicFramePr/>
          <p:nvPr/>
        </p:nvGraphicFramePr>
        <p:xfrm>
          <a:off x="32084" y="978885"/>
          <a:ext cx="3000000" cy="3000000"/>
        </p:xfrm>
        <a:graphic>
          <a:graphicData uri="http://schemas.openxmlformats.org/drawingml/2006/table">
            <a:tbl>
              <a:tblPr>
                <a:noFill/>
                <a:tableStyleId>{778C66D8-140F-4091-9721-54B6C4E582A3}</a:tableStyleId>
              </a:tblPr>
              <a:tblGrid>
                <a:gridCol w="4438525"/>
                <a:gridCol w="4641225"/>
              </a:tblGrid>
              <a:tr h="122100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sz="900" u="none" cap="none" strike="noStrike">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b="0" i="0" sz="9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900" u="none" cap="none" strike="noStrike">
                          <a:solidFill>
                            <a:srgbClr val="0000CC"/>
                          </a:solidFill>
                          <a:latin typeface="Times New Roman"/>
                          <a:ea typeface="Times New Roman"/>
                          <a:cs typeface="Times New Roman"/>
                          <a:sym typeface="Times New Roman"/>
                        </a:rPr>
                        <a:t>Instructional Activity Description:</a:t>
                      </a:r>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Prompts learners to reflect last activity.</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Debriefs the benefits and drawbacks of last activity.</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The learners watch 2-minute tutorial Start Simple with MyPlate.</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Introduces learners to focus on the feature of  icon MyPlate “simple but not informative” by using transition words. </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Learners will generate ideas by working in teams of 4.</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Presents the group project—Redesign the icon MyPlate to make it simple and informative</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Q/A</a:t>
                      </a:r>
                      <a:endParaRPr i="0" sz="9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24550">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900" u="none" cap="none" strike="noStrike">
                          <a:solidFill>
                            <a:srgbClr val="0000CC"/>
                          </a:solidFill>
                          <a:latin typeface="Times New Roman"/>
                          <a:ea typeface="Times New Roman"/>
                          <a:cs typeface="Times New Roman"/>
                          <a:sym typeface="Times New Roman"/>
                        </a:rPr>
                        <a:t>Activity Deliverables/Outcomes</a:t>
                      </a:r>
                      <a:r>
                        <a:rPr b="1" i="1" lang="en-US" sz="900" u="none" cap="none" strike="noStrike">
                          <a:solidFill>
                            <a:srgbClr val="7F7F7F"/>
                          </a:solidFill>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Note-taking</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Feedback</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Recorded videos about the conference</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Numbers of Teams and members</a:t>
                      </a:r>
                      <a:endParaRPr sz="900">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08532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900" u="none" cap="none" strike="noStrike">
                          <a:solidFill>
                            <a:srgbClr val="0000CC"/>
                          </a:solidFill>
                          <a:latin typeface="Times New Roman"/>
                          <a:ea typeface="Times New Roman"/>
                          <a:cs typeface="Times New Roman"/>
                          <a:sym typeface="Times New Roman"/>
                        </a:rPr>
                        <a:t>Resources Required :</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Dietary guidelines for Americans 2015-2020(eighth edition)</a:t>
                      </a:r>
                      <a:r>
                        <a:rPr i="0" lang="en-US" sz="900" u="sng" cap="none" strike="noStrike">
                          <a:solidFill>
                            <a:srgbClr val="0000FF"/>
                          </a:solidFill>
                          <a:latin typeface="Times New Roman"/>
                          <a:ea typeface="Times New Roman"/>
                          <a:cs typeface="Times New Roman"/>
                          <a:sym typeface="Times New Roman"/>
                          <a:hlinkClick r:id="rId3"/>
                        </a:rPr>
                        <a:t>https://www.dietaryguidelines.gov/sites/default/files/2019-05/2015-2020_Dietary_Guidelines.pdf</a:t>
                      </a:r>
                      <a:endParaRPr i="0" sz="900" u="none" cap="none" strike="noStrike">
                        <a:solidFill>
                          <a:srgbClr val="0000FF"/>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Personal laptops/computers/ tablets/ smartphones</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Fast and stable Internet connection </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The tutorial Start Simple with MyPlate </a:t>
                      </a:r>
                      <a:endParaRPr sz="900">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Project resource package under the folder Unit 3</a:t>
                      </a:r>
                      <a:endParaRPr i="0" sz="9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320475">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800" u="none" cap="none" strike="noStrike">
                          <a:solidFill>
                            <a:srgbClr val="0000CC"/>
                          </a:solidFill>
                          <a:latin typeface="Times New Roman"/>
                          <a:ea typeface="Times New Roman"/>
                          <a:cs typeface="Times New Roman"/>
                          <a:sym typeface="Times New Roman"/>
                        </a:rPr>
                        <a:t>Notes:</a:t>
                      </a:r>
                      <a:endParaRPr sz="800">
                        <a:latin typeface="Times New Roman"/>
                        <a:ea typeface="Times New Roman"/>
                        <a:cs typeface="Times New Roman"/>
                        <a:sym typeface="Times New Roman"/>
                      </a:endParaRPr>
                    </a:p>
                    <a:p>
                      <a:pPr indent="-169863" lvl="0" marL="182563" marR="0" rtl="0" algn="l">
                        <a:lnSpc>
                          <a:spcPct val="100000"/>
                        </a:lnSpc>
                        <a:spcBef>
                          <a:spcPts val="0"/>
                        </a:spcBef>
                        <a:spcAft>
                          <a:spcPts val="0"/>
                        </a:spcAft>
                        <a:buClr>
                          <a:srgbClr val="000000"/>
                        </a:buClr>
                        <a:buSzPts val="800"/>
                        <a:buFont typeface="Times New Roman"/>
                        <a:buChar char="●"/>
                      </a:pPr>
                      <a:r>
                        <a:rPr i="0" lang="en-US" sz="800" u="none" cap="none" strike="noStrike">
                          <a:solidFill>
                            <a:schemeClr val="dk1"/>
                          </a:solidFill>
                          <a:latin typeface="Times New Roman"/>
                          <a:ea typeface="Times New Roman"/>
                          <a:cs typeface="Times New Roman"/>
                          <a:sym typeface="Times New Roman"/>
                        </a:rPr>
                        <a:t>Instructor talk[Digital image].(2019). </a:t>
                      </a:r>
                      <a:r>
                        <a:rPr i="1" lang="en-US" sz="800" u="none" cap="none" strike="noStrike">
                          <a:solidFill>
                            <a:schemeClr val="dk1"/>
                          </a:solidFill>
                          <a:latin typeface="Times New Roman"/>
                          <a:ea typeface="Times New Roman"/>
                          <a:cs typeface="Times New Roman"/>
                          <a:sym typeface="Times New Roman"/>
                        </a:rPr>
                        <a:t>Online provider of English lessons. </a:t>
                      </a:r>
                      <a:r>
                        <a:rPr i="0" lang="en-US" sz="800" u="none" cap="none" strike="noStrike">
                          <a:solidFill>
                            <a:schemeClr val="dk1"/>
                          </a:solidFill>
                          <a:latin typeface="Times New Roman"/>
                          <a:ea typeface="Times New Roman"/>
                          <a:cs typeface="Times New Roman"/>
                          <a:sym typeface="Times New Roman"/>
                        </a:rPr>
                        <a:t>Retrieved from </a:t>
                      </a:r>
                      <a:r>
                        <a:rPr i="0" lang="en-US" sz="800" u="sng" cap="none" strike="noStrike">
                          <a:solidFill>
                            <a:srgbClr val="0000FF"/>
                          </a:solidFill>
                          <a:latin typeface="Times New Roman"/>
                          <a:ea typeface="Times New Roman"/>
                          <a:cs typeface="Times New Roman"/>
                          <a:sym typeface="Times New Roman"/>
                          <a:hlinkClick r:id="rId4"/>
                        </a:rPr>
                        <a:t>https://learntalk.org/en/teachers</a:t>
                      </a:r>
                      <a:endParaRPr i="0" sz="800" u="none" cap="none" strike="noStrike">
                        <a:solidFill>
                          <a:srgbClr val="0000FF"/>
                        </a:solidFill>
                        <a:latin typeface="Times New Roman"/>
                        <a:ea typeface="Times New Roman"/>
                        <a:cs typeface="Times New Roman"/>
                        <a:sym typeface="Times New Roman"/>
                      </a:endParaRPr>
                    </a:p>
                    <a:p>
                      <a:pPr indent="-169863" lvl="0" marL="182563" marR="0" rtl="0" algn="l">
                        <a:lnSpc>
                          <a:spcPct val="100000"/>
                        </a:lnSpc>
                        <a:spcBef>
                          <a:spcPts val="0"/>
                        </a:spcBef>
                        <a:spcAft>
                          <a:spcPts val="0"/>
                        </a:spcAft>
                        <a:buClr>
                          <a:srgbClr val="000000"/>
                        </a:buClr>
                        <a:buSzPts val="800"/>
                        <a:buFont typeface="Times New Roman"/>
                        <a:buChar char="●"/>
                      </a:pPr>
                      <a:r>
                        <a:rPr i="0" lang="en-US" sz="800" u="none" cap="none" strike="noStrike">
                          <a:solidFill>
                            <a:schemeClr val="dk1"/>
                          </a:solidFill>
                          <a:latin typeface="Times New Roman"/>
                          <a:ea typeface="Times New Roman"/>
                          <a:cs typeface="Times New Roman"/>
                          <a:sym typeface="Times New Roman"/>
                        </a:rPr>
                        <a:t>[Untitled illustration of a video conferencing] . Retrieved 2019 from </a:t>
                      </a:r>
                      <a:r>
                        <a:rPr i="0" lang="en-US" sz="800" u="sng" cap="none" strike="noStrike">
                          <a:solidFill>
                            <a:srgbClr val="0000FF"/>
                          </a:solidFill>
                          <a:latin typeface="Times New Roman"/>
                          <a:ea typeface="Times New Roman"/>
                          <a:cs typeface="Times New Roman"/>
                          <a:sym typeface="Times New Roman"/>
                          <a:hlinkClick r:id="rId5"/>
                        </a:rPr>
                        <a:t>https://www.freepik.com/free-vector/video-conferencing-concept-landing-page_4655367.htm</a:t>
                      </a:r>
                      <a:endParaRPr i="0" sz="800" u="none" cap="none" strike="noStrike">
                        <a:solidFill>
                          <a:srgbClr val="0000FF"/>
                        </a:solidFill>
                        <a:latin typeface="Times New Roman"/>
                        <a:ea typeface="Times New Roman"/>
                        <a:cs typeface="Times New Roman"/>
                        <a:sym typeface="Times New Roman"/>
                      </a:endParaRPr>
                    </a:p>
                    <a:p>
                      <a:pPr indent="-169863" lvl="0" marL="182563" marR="0" rtl="0" algn="l">
                        <a:lnSpc>
                          <a:spcPct val="100000"/>
                        </a:lnSpc>
                        <a:spcBef>
                          <a:spcPts val="0"/>
                        </a:spcBef>
                        <a:spcAft>
                          <a:spcPts val="0"/>
                        </a:spcAft>
                        <a:buClr>
                          <a:srgbClr val="000000"/>
                        </a:buClr>
                        <a:buSzPts val="800"/>
                        <a:buFont typeface="Times New Roman"/>
                        <a:buChar char="●"/>
                      </a:pPr>
                      <a:r>
                        <a:rPr i="0" lang="en-US" sz="800" u="none" cap="none" strike="noStrike">
                          <a:solidFill>
                            <a:schemeClr val="dk1"/>
                          </a:solidFill>
                          <a:latin typeface="Times New Roman"/>
                          <a:ea typeface="Times New Roman"/>
                          <a:cs typeface="Times New Roman"/>
                          <a:sym typeface="Times New Roman"/>
                        </a:rPr>
                        <a:t>The group project will be illustrated clearly and slowly by the instructor because it’s the core activity of this course. The content includes: rationale, resources, requirements and one example. </a:t>
                      </a:r>
                      <a:endParaRPr i="0" sz="800" u="none" cap="none" strike="noStrike">
                        <a:solidFill>
                          <a:schemeClr val="dk1"/>
                        </a:solidFill>
                        <a:latin typeface="Times New Roman"/>
                        <a:ea typeface="Times New Roman"/>
                        <a:cs typeface="Times New Roman"/>
                        <a:sym typeface="Times New Roman"/>
                      </a:endParaRPr>
                    </a:p>
                    <a:p>
                      <a:pPr indent="-169863" lvl="0" marL="182563" marR="0" rtl="0" algn="l">
                        <a:lnSpc>
                          <a:spcPct val="100000"/>
                        </a:lnSpc>
                        <a:spcBef>
                          <a:spcPts val="0"/>
                        </a:spcBef>
                        <a:spcAft>
                          <a:spcPts val="0"/>
                        </a:spcAft>
                        <a:buClr>
                          <a:srgbClr val="000000"/>
                        </a:buClr>
                        <a:buSzPts val="800"/>
                        <a:buFont typeface="Times New Roman"/>
                        <a:buChar char="●"/>
                      </a:pPr>
                      <a:r>
                        <a:rPr i="0" lang="en-US" sz="800" u="none" cap="none" strike="noStrike">
                          <a:solidFill>
                            <a:schemeClr val="dk1"/>
                          </a:solidFill>
                          <a:latin typeface="Times New Roman"/>
                          <a:ea typeface="Times New Roman"/>
                          <a:cs typeface="Times New Roman"/>
                          <a:sym typeface="Times New Roman"/>
                        </a:rPr>
                        <a:t>The instructor and learners will use Blackboard Collaborate to have a conference.</a:t>
                      </a:r>
                      <a:endParaRPr sz="800">
                        <a:latin typeface="Times New Roman"/>
                        <a:ea typeface="Times New Roman"/>
                        <a:cs typeface="Times New Roman"/>
                        <a:sym typeface="Times New Roman"/>
                      </a:endParaRPr>
                    </a:p>
                    <a:p>
                      <a:pPr indent="-169863" lvl="0" marL="182563" marR="0" rtl="0" algn="l">
                        <a:lnSpc>
                          <a:spcPct val="100000"/>
                        </a:lnSpc>
                        <a:spcBef>
                          <a:spcPts val="0"/>
                        </a:spcBef>
                        <a:spcAft>
                          <a:spcPts val="0"/>
                        </a:spcAft>
                        <a:buClr>
                          <a:srgbClr val="000000"/>
                        </a:buClr>
                        <a:buSzPts val="800"/>
                        <a:buFont typeface="Times New Roman"/>
                        <a:buChar char="●"/>
                      </a:pPr>
                      <a:r>
                        <a:rPr i="0" lang="en-US" sz="800" u="none" cap="none" strike="noStrike">
                          <a:solidFill>
                            <a:schemeClr val="dk1"/>
                          </a:solidFill>
                          <a:latin typeface="Times New Roman"/>
                          <a:ea typeface="Times New Roman"/>
                          <a:cs typeface="Times New Roman"/>
                          <a:sym typeface="Times New Roman"/>
                        </a:rPr>
                        <a:t>The conference will be recorded.</a:t>
                      </a:r>
                      <a:endParaRPr sz="800">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900" u="none" cap="none" strike="noStrike">
                          <a:solidFill>
                            <a:srgbClr val="0000CC"/>
                          </a:solidFill>
                          <a:latin typeface="Times New Roman"/>
                          <a:ea typeface="Times New Roman"/>
                          <a:cs typeface="Times New Roman"/>
                          <a:sym typeface="Times New Roman"/>
                        </a:rPr>
                        <a:t>Key learning outcomes</a:t>
                      </a:r>
                      <a:r>
                        <a:rPr b="1" i="1" lang="en-US" sz="900" u="none" cap="none" strike="noStrike">
                          <a:solidFill>
                            <a:srgbClr val="7F7F7F"/>
                          </a:solidFill>
                          <a:latin typeface="Times New Roman"/>
                          <a:ea typeface="Times New Roman"/>
                          <a:cs typeface="Times New Roman"/>
                          <a:sym typeface="Times New Roman"/>
                        </a:rPr>
                        <a:t>:</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Learners will be able to illustrate the food icon MyPlate.</a:t>
                      </a:r>
                      <a:endParaRPr sz="900">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132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900" u="none" cap="none" strike="noStrike">
                          <a:solidFill>
                            <a:srgbClr val="0000CC"/>
                          </a:solidFill>
                          <a:latin typeface="Times New Roman"/>
                          <a:ea typeface="Times New Roman"/>
                          <a:cs typeface="Times New Roman"/>
                          <a:sym typeface="Times New Roman"/>
                        </a:rPr>
                        <a:t>Key Content Points</a:t>
                      </a:r>
                      <a:r>
                        <a:rPr b="1" i="1" lang="en-US" sz="900" u="none" cap="none" strike="noStrike">
                          <a:solidFill>
                            <a:srgbClr val="7F7F7F"/>
                          </a:solidFill>
                          <a:latin typeface="Times New Roman"/>
                          <a:ea typeface="Times New Roman"/>
                          <a:cs typeface="Times New Roman"/>
                          <a:sym typeface="Times New Roman"/>
                        </a:rPr>
                        <a:t>:</a:t>
                      </a:r>
                      <a:endParaRPr i="0" sz="900" u="none" cap="none" strike="noStrike">
                        <a:solidFill>
                          <a:schemeClr val="dk1"/>
                        </a:solidFill>
                        <a:latin typeface="Times New Roman"/>
                        <a:ea typeface="Times New Roman"/>
                        <a:cs typeface="Times New Roman"/>
                        <a:sym typeface="Times New Roman"/>
                      </a:endParaRPr>
                    </a:p>
                    <a:p>
                      <a:pPr indent="-176213" lvl="0" marL="182563" marR="0" rtl="0" algn="l">
                        <a:lnSpc>
                          <a:spcPct val="100000"/>
                        </a:lnSpc>
                        <a:spcBef>
                          <a:spcPts val="0"/>
                        </a:spcBef>
                        <a:spcAft>
                          <a:spcPts val="0"/>
                        </a:spcAft>
                        <a:buClr>
                          <a:srgbClr val="000000"/>
                        </a:buClr>
                        <a:buSzPts val="900"/>
                        <a:buFont typeface="Times New Roman"/>
                        <a:buChar char="●"/>
                      </a:pPr>
                      <a:r>
                        <a:rPr i="0" lang="en-US" sz="900" u="none" cap="none" strike="noStrike">
                          <a:solidFill>
                            <a:schemeClr val="dk1"/>
                          </a:solidFill>
                          <a:latin typeface="Times New Roman"/>
                          <a:ea typeface="Times New Roman"/>
                          <a:cs typeface="Times New Roman"/>
                          <a:sym typeface="Times New Roman"/>
                        </a:rPr>
                        <a:t>The introduction to the icon MyPlate.</a:t>
                      </a:r>
                      <a:endParaRPr i="0" sz="9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07" name="Google Shape;207;p11"/>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Redesign the icon MyPlate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Video Conferencing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3.1a</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11"/>
          <p:cNvPicPr preferRelativeResize="0"/>
          <p:nvPr/>
        </p:nvPicPr>
        <p:blipFill rotWithShape="1">
          <a:blip r:embed="rId6">
            <a:alphaModFix/>
          </a:blip>
          <a:srcRect b="0" l="0" r="0" t="0"/>
          <a:stretch/>
        </p:blipFill>
        <p:spPr>
          <a:xfrm>
            <a:off x="218378" y="1797962"/>
            <a:ext cx="2315823" cy="1629440"/>
          </a:xfrm>
          <a:prstGeom prst="rect">
            <a:avLst/>
          </a:prstGeom>
          <a:noFill/>
          <a:ln>
            <a:noFill/>
          </a:ln>
        </p:spPr>
      </p:pic>
      <p:pic>
        <p:nvPicPr>
          <p:cNvPr id="209" name="Google Shape;209;p11"/>
          <p:cNvPicPr preferRelativeResize="0"/>
          <p:nvPr/>
        </p:nvPicPr>
        <p:blipFill rotWithShape="1">
          <a:blip r:embed="rId7">
            <a:alphaModFix/>
          </a:blip>
          <a:srcRect b="2399" l="5667" r="7615" t="0"/>
          <a:stretch/>
        </p:blipFill>
        <p:spPr>
          <a:xfrm>
            <a:off x="2651405" y="1823449"/>
            <a:ext cx="1761672" cy="1688200"/>
          </a:xfrm>
          <a:prstGeom prst="rect">
            <a:avLst/>
          </a:prstGeom>
          <a:noFill/>
          <a:ln>
            <a:noFill/>
          </a:ln>
        </p:spPr>
      </p:pic>
      <p:pic>
        <p:nvPicPr>
          <p:cNvPr id="210" name="Google Shape;210;p11"/>
          <p:cNvPicPr preferRelativeResize="0"/>
          <p:nvPr/>
        </p:nvPicPr>
        <p:blipFill rotWithShape="1">
          <a:blip r:embed="rId8">
            <a:alphaModFix/>
          </a:blip>
          <a:srcRect b="0" l="0" r="0" t="0"/>
          <a:stretch/>
        </p:blipFill>
        <p:spPr>
          <a:xfrm>
            <a:off x="101174" y="1672202"/>
            <a:ext cx="803042" cy="549983"/>
          </a:xfrm>
          <a:prstGeom prst="rect">
            <a:avLst/>
          </a:prstGeom>
          <a:noFill/>
          <a:ln>
            <a:noFill/>
          </a:ln>
        </p:spPr>
      </p:pic>
      <p:pic>
        <p:nvPicPr>
          <p:cNvPr descr="“myplate”的图片搜索结果" id="211" name="Google Shape;211;p11"/>
          <p:cNvPicPr preferRelativeResize="0"/>
          <p:nvPr/>
        </p:nvPicPr>
        <p:blipFill rotWithShape="1">
          <a:blip r:embed="rId9">
            <a:alphaModFix/>
          </a:blip>
          <a:srcRect b="0" l="0" r="0" t="0"/>
          <a:stretch/>
        </p:blipFill>
        <p:spPr>
          <a:xfrm>
            <a:off x="1920593" y="1701950"/>
            <a:ext cx="740637" cy="673306"/>
          </a:xfrm>
          <a:prstGeom prst="rect">
            <a:avLst/>
          </a:prstGeom>
          <a:noFill/>
          <a:ln>
            <a:noFill/>
          </a:ln>
        </p:spPr>
      </p:pic>
      <p:pic>
        <p:nvPicPr>
          <p:cNvPr descr="A bunch of different types of food on a plate&#10;&#10;Description automatically generated" id="212" name="Google Shape;212;p11"/>
          <p:cNvPicPr preferRelativeResize="0"/>
          <p:nvPr/>
        </p:nvPicPr>
        <p:blipFill rotWithShape="1">
          <a:blip r:embed="rId10">
            <a:alphaModFix/>
          </a:blip>
          <a:srcRect b="0" l="0" r="0" t="0"/>
          <a:stretch/>
        </p:blipFill>
        <p:spPr>
          <a:xfrm>
            <a:off x="48736" y="2718122"/>
            <a:ext cx="768274" cy="965397"/>
          </a:xfrm>
          <a:prstGeom prst="rect">
            <a:avLst/>
          </a:prstGeom>
          <a:noFill/>
          <a:ln>
            <a:noFill/>
          </a:ln>
        </p:spPr>
      </p:pic>
      <p:pic>
        <p:nvPicPr>
          <p:cNvPr descr="A screenshot of a cell phone&#10;&#10;Description automatically generated" id="213" name="Google Shape;213;p11"/>
          <p:cNvPicPr preferRelativeResize="0"/>
          <p:nvPr/>
        </p:nvPicPr>
        <p:blipFill rotWithShape="1">
          <a:blip r:embed="rId11">
            <a:alphaModFix/>
          </a:blip>
          <a:srcRect b="0" l="0" r="0" t="0"/>
          <a:stretch/>
        </p:blipFill>
        <p:spPr>
          <a:xfrm>
            <a:off x="1740191" y="3053876"/>
            <a:ext cx="896236" cy="597219"/>
          </a:xfrm>
          <a:prstGeom prst="rect">
            <a:avLst/>
          </a:prstGeom>
          <a:noFill/>
          <a:ln>
            <a:noFill/>
          </a:ln>
        </p:spPr>
      </p:pic>
      <p:sp>
        <p:nvSpPr>
          <p:cNvPr id="214" name="Google Shape;214;p11"/>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2096656" y="1280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17" name="Google Shape;217;p11"/>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18" name="Google Shape;218;p11"/>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19" name="Google Shape;219;p11"/>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2"/>
          <p:cNvSpPr/>
          <p:nvPr/>
        </p:nvSpPr>
        <p:spPr>
          <a:xfrm>
            <a:off x="539552" y="123478"/>
            <a:ext cx="869665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30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 (Offline)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25" name="Google Shape;225;p12"/>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26" name="Google Shape;226;p12"/>
          <p:cNvGraphicFramePr/>
          <p:nvPr/>
        </p:nvGraphicFramePr>
        <p:xfrm>
          <a:off x="28759" y="1184028"/>
          <a:ext cx="3000000" cy="3000000"/>
        </p:xfrm>
        <a:graphic>
          <a:graphicData uri="http://schemas.openxmlformats.org/drawingml/2006/table">
            <a:tbl>
              <a:tblPr>
                <a:noFill/>
                <a:tableStyleId>{778C66D8-140F-4091-9721-54B6C4E582A3}</a:tableStyleId>
              </a:tblPr>
              <a:tblGrid>
                <a:gridCol w="4438525"/>
                <a:gridCol w="4641225"/>
              </a:tblGrid>
              <a:tr h="71147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Presents the content of Dietary guidelines for Americans 2015-2020</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Prompts learners to note information and questions to share with teammates next time.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901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Notes of dietary guidelines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1992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Resources Required :</a:t>
                      </a:r>
                      <a:endParaRPr b="1" i="0" sz="1400" u="none" cap="none" strike="noStrike">
                        <a:solidFill>
                          <a:srgbClr val="0000CC"/>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2015-2020(eighth edition)</a:t>
                      </a:r>
                      <a:r>
                        <a:rPr b="0" i="0" lang="en-US" sz="1000" u="sng" cap="none" strike="noStrike">
                          <a:solidFill>
                            <a:schemeClr val="dk1"/>
                          </a:solidFill>
                          <a:latin typeface="Times New Roman"/>
                          <a:ea typeface="Times New Roman"/>
                          <a:cs typeface="Times New Roman"/>
                          <a:sym typeface="Times New Roman"/>
                          <a:hlinkClick r:id="rId3"/>
                        </a:rPr>
                        <a:t> </a:t>
                      </a:r>
                      <a:r>
                        <a:rPr b="0" i="0" lang="en-US" sz="1000" u="sng" cap="none" strike="noStrike">
                          <a:solidFill>
                            <a:srgbClr val="0000FF"/>
                          </a:solidFill>
                          <a:latin typeface="Times New Roman"/>
                          <a:ea typeface="Times New Roman"/>
                          <a:cs typeface="Times New Roman"/>
                          <a:sym typeface="Times New Roman"/>
                          <a:hlinkClick r:id="rId4"/>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39675">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only focus on Introduction and Chapter 1 of Dietary guidelines for Americans 2015-2020.</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read offline individually to prepare for the discussion with teammates.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Key learning outcomes:</a:t>
                      </a:r>
                      <a:endParaRPr b="1" i="0" sz="1400" u="none" cap="none" strike="noStrike">
                        <a:solidFill>
                          <a:srgbClr val="0000CC"/>
                        </a:solidFill>
                        <a:latin typeface="Calibri"/>
                        <a:ea typeface="Calibri"/>
                        <a:cs typeface="Calibri"/>
                        <a:sym typeface="Calibri"/>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list the purpose of the Dietary Guidelines.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synthesize the Dietary Guidelines through MyPlate.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9605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Key Content Points: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Key points related to MyPlate icon</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27" name="Google Shape;227;p12"/>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Redesign the icon MyPlate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Readings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3.1b</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p12"/>
          <p:cNvPicPr preferRelativeResize="0"/>
          <p:nvPr/>
        </p:nvPicPr>
        <p:blipFill rotWithShape="1">
          <a:blip r:embed="rId5">
            <a:alphaModFix/>
          </a:blip>
          <a:srcRect b="0" l="0" r="0" t="0"/>
          <a:stretch/>
        </p:blipFill>
        <p:spPr>
          <a:xfrm>
            <a:off x="55314" y="1712744"/>
            <a:ext cx="4324584" cy="1609057"/>
          </a:xfrm>
          <a:prstGeom prst="rect">
            <a:avLst/>
          </a:prstGeom>
          <a:noFill/>
          <a:ln>
            <a:noFill/>
          </a:ln>
        </p:spPr>
      </p:pic>
      <p:sp>
        <p:nvSpPr>
          <p:cNvPr id="229" name="Google Shape;229;p12"/>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2"/>
          <p:cNvSpPr/>
          <p:nvPr/>
        </p:nvSpPr>
        <p:spPr>
          <a:xfrm>
            <a:off x="2096656" y="1280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2"/>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32" name="Google Shape;232;p12"/>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33" name="Google Shape;233;p12"/>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34" name="Google Shape;234;p12"/>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3"/>
          <p:cNvSpPr/>
          <p:nvPr/>
        </p:nvSpPr>
        <p:spPr>
          <a:xfrm>
            <a:off x="539551" y="123478"/>
            <a:ext cx="9242223"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 5 </a:t>
            </a:r>
            <a:r>
              <a:rPr b="0" i="0" lang="en-US" sz="1200" u="none" cap="none" strike="noStrike">
                <a:solidFill>
                  <a:schemeClr val="dk1"/>
                </a:solidFill>
                <a:latin typeface="Times New Roman"/>
                <a:ea typeface="Times New Roman"/>
                <a:cs typeface="Times New Roman"/>
                <a:sym typeface="Times New Roman"/>
              </a:rPr>
              <a:t>minutes </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40" name="Google Shape;240;p13"/>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41" name="Google Shape;241;p13"/>
          <p:cNvGraphicFramePr/>
          <p:nvPr/>
        </p:nvGraphicFramePr>
        <p:xfrm>
          <a:off x="28759" y="1155378"/>
          <a:ext cx="3000000" cy="3000000"/>
        </p:xfrm>
        <a:graphic>
          <a:graphicData uri="http://schemas.openxmlformats.org/drawingml/2006/table">
            <a:tbl>
              <a:tblPr>
                <a:noFill/>
                <a:tableStyleId>{778C66D8-140F-4091-9721-54B6C4E582A3}</a:tableStyleId>
              </a:tblPr>
              <a:tblGrid>
                <a:gridCol w="4438525"/>
                <a:gridCol w="4641225"/>
              </a:tblGrid>
              <a:tr h="45570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Simulation on My Plate and play the online matching game.</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6630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Individualized simulation learning. </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6115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2015-2020(eighth edition)</a:t>
                      </a:r>
                      <a:r>
                        <a:rPr b="0" i="0" lang="en-US" sz="1000" u="sng" cap="none" strike="noStrike">
                          <a:solidFill>
                            <a:srgbClr val="0000FF"/>
                          </a:solidFill>
                          <a:latin typeface="Times New Roman"/>
                          <a:ea typeface="Times New Roman"/>
                          <a:cs typeface="Times New Roman"/>
                          <a:sym typeface="Times New Roman"/>
                          <a:hlinkClick r:id="rId3"/>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Access to the internet via personal computer or laptop.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Link to “My Plate Match Game” via course Blackboard. </a:t>
                      </a:r>
                      <a:r>
                        <a:rPr lang="en-US" sz="1000" u="sng" cap="none" strike="noStrike">
                          <a:solidFill>
                            <a:schemeClr val="hlink"/>
                          </a:solidFill>
                          <a:latin typeface="Times New Roman"/>
                          <a:ea typeface="Times New Roman"/>
                          <a:cs typeface="Times New Roman"/>
                          <a:sym typeface="Times New Roman"/>
                          <a:hlinkClick r:id="rId4"/>
                        </a:rPr>
                        <a:t>https://www.healthyeating.org/Healthy-Kids/Kids-Games-Activities/My-Plate-Match-Game</a:t>
                      </a:r>
                      <a:r>
                        <a:rPr lang="en-US" sz="1000" u="none" cap="none" strike="noStrike">
                          <a:solidFill>
                            <a:schemeClr val="dk1"/>
                          </a:solidFill>
                          <a:latin typeface="Times New Roman"/>
                          <a:ea typeface="Times New Roman"/>
                          <a:cs typeface="Times New Roman"/>
                          <a:sym typeface="Times New Roman"/>
                        </a:rPr>
                        <a:t> </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907850">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It’s more than a game. It’s a different form to test learners’ knowledge of 5 groups and how much they need from the 5 groups.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highly engaged with Dietary guidelines by games. Children are encouraged to play the game with their parents.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link can be found in Unit 3 on Bb.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analyze the associations between eating patterns.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categorize foods by food group.</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evaluate how much knowledge they have learned from the Dietary guidelines.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810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r>
                        <a:rPr b="1" i="1" lang="en-US" sz="1400" u="none" cap="none" strike="noStrike">
                          <a:solidFill>
                            <a:srgbClr val="7F7F7F"/>
                          </a:solidFill>
                          <a:latin typeface="Times New Roman"/>
                          <a:ea typeface="Times New Roman"/>
                          <a:cs typeface="Times New Roman"/>
                          <a:sym typeface="Times New Roman"/>
                        </a:rPr>
                        <a:t>:</a:t>
                      </a:r>
                      <a:endParaRPr b="0" i="0" sz="12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Food group information and My Plate structure demonstrated through a matching game.</a:t>
                      </a:r>
                      <a:endParaRPr/>
                    </a:p>
                    <a:p>
                      <a:pPr indent="-196850" lvl="0" marL="285750" marR="0" rtl="0" algn="l">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42" name="Google Shape;242;p13"/>
          <p:cNvSpPr txBox="1"/>
          <p:nvPr/>
        </p:nvSpPr>
        <p:spPr>
          <a:xfrm>
            <a:off x="1962806" y="639921"/>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Redesign the Icon MyPlate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MyPlate Matching Games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3.1c</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3" name="Google Shape;243;p13"/>
          <p:cNvPicPr preferRelativeResize="0"/>
          <p:nvPr/>
        </p:nvPicPr>
        <p:blipFill rotWithShape="1">
          <a:blip r:embed="rId5">
            <a:alphaModFix/>
          </a:blip>
          <a:srcRect b="0" l="0" r="0" t="0"/>
          <a:stretch/>
        </p:blipFill>
        <p:spPr>
          <a:xfrm>
            <a:off x="434479" y="1645043"/>
            <a:ext cx="3675398" cy="1350137"/>
          </a:xfrm>
          <a:prstGeom prst="rect">
            <a:avLst/>
          </a:prstGeom>
          <a:noFill/>
          <a:ln>
            <a:noFill/>
          </a:ln>
        </p:spPr>
      </p:pic>
      <p:sp>
        <p:nvSpPr>
          <p:cNvPr id="244" name="Google Shape;244;p13"/>
          <p:cNvSpPr txBox="1"/>
          <p:nvPr/>
        </p:nvSpPr>
        <p:spPr>
          <a:xfrm>
            <a:off x="57700" y="2903719"/>
            <a:ext cx="4406537"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Times New Roman"/>
                <a:ea typeface="Times New Roman"/>
                <a:cs typeface="Times New Roman"/>
                <a:sym typeface="Times New Roman"/>
              </a:rPr>
              <a:t>Dairy Council of California. </a:t>
            </a:r>
            <a:r>
              <a:rPr b="0" i="0" lang="en-US" sz="1000" u="none" cap="none" strike="noStrike">
                <a:solidFill>
                  <a:schemeClr val="dk1"/>
                </a:solidFill>
                <a:latin typeface="Times New Roman"/>
                <a:ea typeface="Times New Roman"/>
                <a:cs typeface="Times New Roman"/>
                <a:sym typeface="Times New Roman"/>
              </a:rPr>
              <a:t>[Digital image].(2019). </a:t>
            </a:r>
            <a:r>
              <a:rPr b="0" i="0" lang="en-US" sz="1000" u="none" cap="none" strike="noStrike">
                <a:solidFill>
                  <a:srgbClr val="000000"/>
                </a:solidFill>
                <a:latin typeface="Times New Roman"/>
                <a:ea typeface="Times New Roman"/>
                <a:cs typeface="Times New Roman"/>
                <a:sym typeface="Times New Roman"/>
              </a:rPr>
              <a:t> </a:t>
            </a:r>
            <a:r>
              <a:rPr b="0" i="1" lang="en-US" sz="1000" u="none" cap="none" strike="noStrike">
                <a:solidFill>
                  <a:srgbClr val="000000"/>
                </a:solidFill>
                <a:latin typeface="Times New Roman"/>
                <a:ea typeface="Times New Roman"/>
                <a:cs typeface="Times New Roman"/>
                <a:sym typeface="Times New Roman"/>
              </a:rPr>
              <a:t>My Plate Match Game. </a:t>
            </a:r>
            <a:r>
              <a:rPr b="0" i="0" lang="en-US" sz="1000" u="none" cap="none" strike="noStrike">
                <a:solidFill>
                  <a:srgbClr val="000000"/>
                </a:solidFill>
                <a:latin typeface="Times New Roman"/>
                <a:ea typeface="Times New Roman"/>
                <a:cs typeface="Times New Roman"/>
                <a:sym typeface="Times New Roman"/>
              </a:rPr>
              <a:t>Retrieved from </a:t>
            </a:r>
            <a:r>
              <a:rPr b="0" i="0" lang="en-US" sz="1000" u="sng" cap="none" strike="noStrike">
                <a:solidFill>
                  <a:srgbClr val="000000"/>
                </a:solidFill>
                <a:latin typeface="Times New Roman"/>
                <a:ea typeface="Times New Roman"/>
                <a:cs typeface="Times New Roman"/>
                <a:sym typeface="Times New Roman"/>
                <a:hlinkClick r:id="rId6"/>
              </a:rPr>
              <a:t>https://www.healthyeating.org/Healthy-Kids/Kids-Games-Activities/My-Plate-Match-Game</a:t>
            </a:r>
            <a:endParaRPr b="0" i="0" sz="1000" u="none" cap="none" strike="noStrike">
              <a:solidFill>
                <a:srgbClr val="000000"/>
              </a:solidFill>
              <a:latin typeface="Times New Roman"/>
              <a:ea typeface="Times New Roman"/>
              <a:cs typeface="Times New Roman"/>
              <a:sym typeface="Times New Roman"/>
            </a:endParaRPr>
          </a:p>
        </p:txBody>
      </p:sp>
      <p:sp>
        <p:nvSpPr>
          <p:cNvPr id="245" name="Google Shape;245;p13"/>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3"/>
          <p:cNvSpPr/>
          <p:nvPr/>
        </p:nvSpPr>
        <p:spPr>
          <a:xfrm>
            <a:off x="2096656" y="1280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3"/>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48" name="Google Shape;248;p13"/>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49" name="Google Shape;249;p13"/>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50" name="Google Shape;250;p13"/>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4"/>
          <p:cNvSpPr/>
          <p:nvPr/>
        </p:nvSpPr>
        <p:spPr>
          <a:xfrm>
            <a:off x="539552" y="123478"/>
            <a:ext cx="9086482"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50 </a:t>
            </a:r>
            <a:r>
              <a:rPr b="0" i="0" lang="en-US" sz="1400" u="none" cap="none" strike="noStrike">
                <a:solidFill>
                  <a:schemeClr val="dk1"/>
                </a:solidFill>
                <a:latin typeface="Times New Roman"/>
                <a:ea typeface="Times New Roman"/>
                <a:cs typeface="Times New Roman"/>
                <a:sym typeface="Times New Roman"/>
              </a:rPr>
              <a:t>minutes(Offline)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56" name="Google Shape;256;p14"/>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57" name="Google Shape;257;p14"/>
          <p:cNvGraphicFramePr/>
          <p:nvPr/>
        </p:nvGraphicFramePr>
        <p:xfrm>
          <a:off x="28759" y="1155381"/>
          <a:ext cx="3000000" cy="3000000"/>
        </p:xfrm>
        <a:graphic>
          <a:graphicData uri="http://schemas.openxmlformats.org/drawingml/2006/table">
            <a:tbl>
              <a:tblPr>
                <a:noFill/>
                <a:tableStyleId>{778C66D8-140F-4091-9721-54B6C4E582A3}</a:tableStyleId>
              </a:tblPr>
              <a:tblGrid>
                <a:gridCol w="4438525"/>
                <a:gridCol w="4641225"/>
              </a:tblGrid>
              <a:tr h="72332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work in groups of 4 to redesign the icon MyPlate with resources and one sample provided by instructor.</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016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Different designs of healthy eating guide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13555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 (eighth edition) </a:t>
                      </a:r>
                      <a:r>
                        <a:rPr b="0" i="0" lang="en-US" sz="1000" u="sng" cap="none" strike="noStrike">
                          <a:solidFill>
                            <a:srgbClr val="0000FF"/>
                          </a:solidFill>
                          <a:latin typeface="Times New Roman"/>
                          <a:ea typeface="Times New Roman"/>
                          <a:cs typeface="Times New Roman"/>
                          <a:sym typeface="Times New Roman"/>
                          <a:hlinkClick r:id="rId3"/>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b="0" i="0" sz="1000" u="none" cap="none" strike="noStrike">
                        <a:solidFill>
                          <a:schemeClr val="dk1"/>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25825">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icon MyPlate looks colorful and simple but it doesn’t offer enough useful information to help learners to follow healthy eating patterns.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redesign activity would inspire learners’ curiosity to make full use of dietary guidelines and other related resources to deliver an easy to use but specific guide.</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meet in person or virtually to finish the task before due dates.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gain points and badges after they finish this task.</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apply the knowledge of dietary guidelines to a new situation.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summarize the similarities of each food group.</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differentiate different food groups by colors, amount, and kinds.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739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components in healthy eating patterns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58" name="Google Shape;258;p14"/>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Redesign the icon MyPlate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A new Ready-to-use Healthy Eating Guide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3.1d</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259" name="Google Shape;259;p14"/>
          <p:cNvPicPr preferRelativeResize="0"/>
          <p:nvPr/>
        </p:nvPicPr>
        <p:blipFill rotWithShape="1">
          <a:blip r:embed="rId4">
            <a:alphaModFix/>
          </a:blip>
          <a:srcRect b="0" l="0" r="0" t="0"/>
          <a:stretch/>
        </p:blipFill>
        <p:spPr>
          <a:xfrm>
            <a:off x="2347558" y="1852099"/>
            <a:ext cx="1880347" cy="1430044"/>
          </a:xfrm>
          <a:prstGeom prst="rect">
            <a:avLst/>
          </a:prstGeom>
          <a:noFill/>
          <a:ln>
            <a:noFill/>
          </a:ln>
        </p:spPr>
      </p:pic>
      <p:sp>
        <p:nvSpPr>
          <p:cNvPr id="260" name="Google Shape;260;p14"/>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2096656" y="1280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4"/>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63" name="Google Shape;263;p14"/>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64" name="Google Shape;264;p14"/>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65" name="Google Shape;265;p14"/>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pic>
        <p:nvPicPr>
          <p:cNvPr id="266" name="Google Shape;266;p14"/>
          <p:cNvPicPr preferRelativeResize="0"/>
          <p:nvPr/>
        </p:nvPicPr>
        <p:blipFill rotWithShape="1">
          <a:blip r:embed="rId5">
            <a:alphaModFix/>
          </a:blip>
          <a:srcRect b="0" l="0" r="0" t="0"/>
          <a:stretch/>
        </p:blipFill>
        <p:spPr>
          <a:xfrm>
            <a:off x="281355" y="1826883"/>
            <a:ext cx="1977914" cy="1531288"/>
          </a:xfrm>
          <a:prstGeom prst="rect">
            <a:avLst/>
          </a:prstGeom>
          <a:noFill/>
          <a:ln>
            <a:noFill/>
          </a:ln>
        </p:spPr>
      </p:pic>
      <p:sp>
        <p:nvSpPr>
          <p:cNvPr id="267" name="Google Shape;267;p14"/>
          <p:cNvSpPr txBox="1"/>
          <p:nvPr/>
        </p:nvSpPr>
        <p:spPr>
          <a:xfrm>
            <a:off x="110845" y="3393281"/>
            <a:ext cx="42968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Illustration of MyPlate for old adults</a:t>
            </a:r>
            <a:r>
              <a:rPr b="0" i="0" lang="en-US" sz="800" u="none" cap="none" strike="noStrike">
                <a:solidFill>
                  <a:schemeClr val="dk1"/>
                </a:solidFill>
                <a:latin typeface="Times New Roman"/>
                <a:ea typeface="Times New Roman"/>
                <a:cs typeface="Times New Roman"/>
                <a:sym typeface="Times New Roman"/>
              </a:rPr>
              <a:t> [Digital image].(2020)</a:t>
            </a:r>
            <a:r>
              <a:rPr b="0" i="0" lang="en-US" sz="800" u="none" cap="none" strike="noStrike">
                <a:solidFill>
                  <a:srgbClr val="000000"/>
                </a:solidFill>
                <a:latin typeface="Arial"/>
                <a:ea typeface="Arial"/>
                <a:cs typeface="Arial"/>
                <a:sym typeface="Arial"/>
              </a:rPr>
              <a:t>.Retrieved from </a:t>
            </a:r>
            <a:r>
              <a:rPr b="0" i="0" lang="en-US" sz="800" u="sng" cap="none" strike="noStrike">
                <a:solidFill>
                  <a:srgbClr val="000000"/>
                </a:solidFill>
                <a:latin typeface="Arial"/>
                <a:ea typeface="Arial"/>
                <a:cs typeface="Arial"/>
                <a:sym typeface="Arial"/>
                <a:hlinkClick r:id="rId6"/>
              </a:rPr>
              <a:t>https://hnrca.tufts.edu/flipbook/resources/my-plate-for-older-adults/</a:t>
            </a:r>
            <a:endParaRPr b="0" i="0" sz="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15"/>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73" name="Google Shape;273;p15"/>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74" name="Google Shape;274;p15"/>
          <p:cNvGraphicFramePr/>
          <p:nvPr/>
        </p:nvGraphicFramePr>
        <p:xfrm>
          <a:off x="28759" y="1198926"/>
          <a:ext cx="3000000" cy="3000000"/>
        </p:xfrm>
        <a:graphic>
          <a:graphicData uri="http://schemas.openxmlformats.org/drawingml/2006/table">
            <a:tbl>
              <a:tblPr>
                <a:noFill/>
                <a:tableStyleId>{778C66D8-140F-4091-9721-54B6C4E582A3}</a:tableStyleId>
              </a:tblPr>
              <a:tblGrid>
                <a:gridCol w="4438525"/>
                <a:gridCol w="46412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Closed note on knowledge of </a:t>
                      </a:r>
                      <a:r>
                        <a:rPr b="0" i="1" lang="en-US" sz="1000" u="none" cap="none" strike="noStrike">
                          <a:solidFill>
                            <a:schemeClr val="dk1"/>
                          </a:solidFill>
                          <a:latin typeface="Times New Roman"/>
                          <a:ea typeface="Times New Roman"/>
                          <a:cs typeface="Times New Roman"/>
                          <a:sym typeface="Times New Roman"/>
                        </a:rPr>
                        <a:t>My Plate</a:t>
                      </a:r>
                      <a:r>
                        <a:rPr b="0" i="0" lang="en-US" sz="1000" u="none" cap="none" strike="noStrike">
                          <a:solidFill>
                            <a:schemeClr val="dk1"/>
                          </a:solidFill>
                          <a:latin typeface="Times New Roman"/>
                          <a:ea typeface="Times New Roman"/>
                          <a:cs typeface="Times New Roman"/>
                          <a:sym typeface="Times New Roman"/>
                        </a:rPr>
                        <a:t> five food groups and their structures.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Match the questions with correct questions.</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21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r>
                        <a:rPr b="1" i="1" lang="en-US" sz="1100" u="none" cap="none" strike="noStrike">
                          <a:solidFill>
                            <a:srgbClr val="7F7F7F"/>
                          </a:solidFill>
                          <a:latin typeface="Times New Roman"/>
                          <a:ea typeface="Times New Roman"/>
                          <a:cs typeface="Times New Roman"/>
                          <a:sym typeface="Times New Roman"/>
                        </a:rPr>
                        <a:t>:</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scores on post-demo quiz</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460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Access to the internet via personal computer or laptop.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Link to post-demo quiz via Bb. </a:t>
                      </a:r>
                      <a:r>
                        <a:rPr lang="en-US" sz="1000" u="sng" cap="none" strike="noStrike">
                          <a:solidFill>
                            <a:schemeClr val="hlink"/>
                          </a:solidFill>
                          <a:latin typeface="Times New Roman"/>
                          <a:ea typeface="Times New Roman"/>
                          <a:cs typeface="Times New Roman"/>
                          <a:sym typeface="Times New Roman"/>
                          <a:hlinkClick r:id="rId3"/>
                        </a:rPr>
                        <a:t>https://www.choosemyplate.gov/quiz</a:t>
                      </a:r>
                      <a:endParaRPr sz="1200" u="none" cap="none" strike="noStrike">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037150">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access the link in Unit 3 via Bb.</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Instructor gets immediate results from learners. Not only does the creator get the results, the participant itself is also possible to get his or her results. This makes it for the creator easy to identify the gaps in knowledge. The participants are able to view on what kind of section they have to improve themselves.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gain points and badges after they finish post-demo quiz.</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analyze the knowledge content from a different perspective.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synthesize information on dietary guidelines in a testable setting.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assess knowledge of 5 food groups by doing the quiz.</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810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Key nutrient contributions of each food group</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Considerations of each food group</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75" name="Google Shape;275;p15"/>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Post-demo Quiz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3.2</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6" name="Google Shape;276;p15"/>
          <p:cNvPicPr preferRelativeResize="0"/>
          <p:nvPr/>
        </p:nvPicPr>
        <p:blipFill rotWithShape="1">
          <a:blip r:embed="rId4">
            <a:alphaModFix/>
          </a:blip>
          <a:srcRect b="0" l="0" r="0" t="0"/>
          <a:stretch/>
        </p:blipFill>
        <p:spPr>
          <a:xfrm>
            <a:off x="816706" y="1825537"/>
            <a:ext cx="2845076" cy="1549518"/>
          </a:xfrm>
          <a:prstGeom prst="rect">
            <a:avLst/>
          </a:prstGeom>
          <a:noFill/>
          <a:ln>
            <a:noFill/>
          </a:ln>
        </p:spPr>
      </p:pic>
      <p:sp>
        <p:nvSpPr>
          <p:cNvPr id="277" name="Google Shape;277;p15"/>
          <p:cNvSpPr/>
          <p:nvPr/>
        </p:nvSpPr>
        <p:spPr>
          <a:xfrm>
            <a:off x="67299" y="132337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2096656" y="1419504"/>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a:off x="110845" y="149414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80" name="Google Shape;280;p15"/>
          <p:cNvSpPr/>
          <p:nvPr/>
        </p:nvSpPr>
        <p:spPr>
          <a:xfrm>
            <a:off x="1194086" y="149810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81" name="Google Shape;281;p15"/>
          <p:cNvSpPr/>
          <p:nvPr/>
        </p:nvSpPr>
        <p:spPr>
          <a:xfrm>
            <a:off x="2132992" y="149414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82" name="Google Shape;282;p15"/>
          <p:cNvSpPr/>
          <p:nvPr/>
        </p:nvSpPr>
        <p:spPr>
          <a:xfrm>
            <a:off x="3189290" y="149414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6"/>
          <p:cNvSpPr txBox="1"/>
          <p:nvPr/>
        </p:nvSpPr>
        <p:spPr>
          <a:xfrm>
            <a:off x="-5699" y="5326056"/>
            <a:ext cx="9149699" cy="271381"/>
          </a:xfrm>
          <a:prstGeom prst="rect">
            <a:avLst/>
          </a:prstGeom>
          <a:noFill/>
          <a:ln>
            <a:noFill/>
          </a:ln>
        </p:spPr>
        <p:txBody>
          <a:bodyPr anchorCtr="0" anchor="ctr" bIns="25700" lIns="51400" spcFirstLastPara="1" rIns="51400" wrap="square" tIns="25700">
            <a:noAutofit/>
          </a:bodyPr>
          <a:lstStyle/>
          <a:p>
            <a:pPr indent="0" lvl="0" marL="0" marR="0" rtl="0" algn="l">
              <a:lnSpc>
                <a:spcPct val="100000"/>
              </a:lnSpc>
              <a:spcBef>
                <a:spcPts val="0"/>
              </a:spcBef>
              <a:spcAft>
                <a:spcPts val="0"/>
              </a:spcAft>
              <a:buClr>
                <a:schemeClr val="lt1"/>
              </a:buClr>
              <a:buSzPts val="2000"/>
              <a:buFont typeface="Calibri"/>
              <a:buNone/>
            </a:pPr>
            <a:r>
              <a:t/>
            </a:r>
            <a:endParaRPr b="1" i="0" sz="2000" u="none" cap="none" strike="noStrike">
              <a:solidFill>
                <a:srgbClr val="FF0000"/>
              </a:solidFill>
              <a:latin typeface="Microsoft Yahei"/>
              <a:ea typeface="Microsoft Yahei"/>
              <a:cs typeface="Microsoft Yahei"/>
              <a:sym typeface="Microsoft Yahei"/>
            </a:endParaRPr>
          </a:p>
        </p:txBody>
      </p:sp>
      <p:sp>
        <p:nvSpPr>
          <p:cNvPr id="288" name="Google Shape;288;p16"/>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15   </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289" name="Google Shape;289;p16"/>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90" name="Google Shape;290;p16"/>
          <p:cNvGraphicFramePr/>
          <p:nvPr/>
        </p:nvGraphicFramePr>
        <p:xfrm>
          <a:off x="28759" y="1198926"/>
          <a:ext cx="3000000" cy="3000000"/>
        </p:xfrm>
        <a:graphic>
          <a:graphicData uri="http://schemas.openxmlformats.org/drawingml/2006/table">
            <a:tbl>
              <a:tblPr>
                <a:noFill/>
                <a:tableStyleId>{778C66D8-140F-4091-9721-54B6C4E582A3}</a:tableStyleId>
              </a:tblPr>
              <a:tblGrid>
                <a:gridCol w="4438525"/>
                <a:gridCol w="4641225"/>
              </a:tblGrid>
              <a:tr h="71172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Presents videos and materials to scaffold learners to design 3 healthy meals.</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read the materials.</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sketch the recipe with the specific foods and drinks.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8492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design of 3 healthy meals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3624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2015-2020(eighth edition)</a:t>
                      </a:r>
                      <a:r>
                        <a:rPr b="0" i="0" lang="en-US" sz="1000" u="sng" cap="none" strike="noStrike">
                          <a:solidFill>
                            <a:schemeClr val="dk1"/>
                          </a:solidFill>
                          <a:latin typeface="Times New Roman"/>
                          <a:ea typeface="Times New Roman"/>
                          <a:cs typeface="Times New Roman"/>
                          <a:sym typeface="Times New Roman"/>
                          <a:hlinkClick r:id="rId3"/>
                        </a:rPr>
                        <a:t> </a:t>
                      </a:r>
                      <a:r>
                        <a:rPr b="0" i="0" lang="en-US" sz="1000" u="sng" cap="none" strike="noStrike">
                          <a:solidFill>
                            <a:srgbClr val="0000FF"/>
                          </a:solidFill>
                          <a:latin typeface="Times New Roman"/>
                          <a:ea typeface="Times New Roman"/>
                          <a:cs typeface="Times New Roman"/>
                          <a:sym typeface="Times New Roman"/>
                          <a:hlinkClick r:id="rId4"/>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Choose MyPlate </a:t>
                      </a:r>
                      <a:r>
                        <a:rPr b="0" i="0" lang="en-US" sz="1000" u="sng" cap="none" strike="noStrike">
                          <a:solidFill>
                            <a:srgbClr val="0000FF"/>
                          </a:solidFill>
                          <a:latin typeface="Times New Roman"/>
                          <a:ea typeface="Times New Roman"/>
                          <a:cs typeface="Times New Roman"/>
                          <a:sym typeface="Times New Roman"/>
                          <a:hlinkClick r:id="rId5"/>
                        </a:rPr>
                        <a:t>https://www.choosemyplate.gov/eathealthy/myplate-plan-action-guide</a:t>
                      </a:r>
                      <a:endParaRPr b="0" i="0" sz="1000" u="none" cap="none" strike="noStrike">
                        <a:solidFill>
                          <a:srgbClr val="0000FF"/>
                        </a:solidFill>
                        <a:latin typeface="Times New Roman"/>
                        <a:ea typeface="Times New Roman"/>
                        <a:cs typeface="Times New Roman"/>
                        <a:sym typeface="Times New Roman"/>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sng" cap="none" strike="noStrike">
                          <a:solidFill>
                            <a:schemeClr val="dk1"/>
                          </a:solidFill>
                          <a:latin typeface="Times New Roman"/>
                          <a:ea typeface="Times New Roman"/>
                          <a:cs typeface="Times New Roman"/>
                          <a:sym typeface="Times New Roman"/>
                          <a:hlinkClick r:id="rId6"/>
                        </a:rPr>
                        <a:t>MyPlate Plan </a:t>
                      </a:r>
                      <a:r>
                        <a:rPr lang="en-US" sz="1000" u="sng" cap="none" strike="noStrike">
                          <a:solidFill>
                            <a:schemeClr val="hlink"/>
                          </a:solidFill>
                          <a:hlinkClick r:id="rId7"/>
                        </a:rPr>
                        <a:t>https://www.choosemyplate.gov/resources/MyPlatePlan</a:t>
                      </a:r>
                      <a:endParaRPr sz="1000" u="none" cap="none" strike="noStrike"/>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MyPlate, MyWins </a:t>
                      </a:r>
                      <a:r>
                        <a:rPr lang="en-US" sz="1000" u="sng" cap="none" strike="noStrike">
                          <a:solidFill>
                            <a:schemeClr val="hlink"/>
                          </a:solidFill>
                          <a:hlinkClick r:id="rId8"/>
                        </a:rPr>
                        <a:t>https://www.choosemyplate.gov/eathealthy/myplate-mywins</a:t>
                      </a:r>
                      <a:endParaRPr sz="1000" u="none" cap="none" strike="noStrike"/>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 Google Accounts</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88600">
                <a:tc rowSpan="2">
                  <a:txBody>
                    <a:bodyPr/>
                    <a:lstStyle/>
                    <a:p>
                      <a:pPr indent="-92075" lvl="0" marL="92075"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Notes:</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access all the resources via Bb in the folder of Unit 3.</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Instructor will  create new documents from the URL docs.google.com/create.</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Instructor will share the link of the file with learners in Unit 3 to keep them view, or comment on them.</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log in and follow the instruction to finish the task.</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gain points and badges after they share the design by Google Docs.</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choose their favorite foods and drinks after they review videos and materials.</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write 3  recipes based on available resources.</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47450">
                <a:tc vMerge="1"/>
                <a:tc>
                  <a:txBody>
                    <a:bodyPr/>
                    <a:lstStyle/>
                    <a:p>
                      <a:pPr indent="-92075" lvl="0" marL="92075"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Key Content Points:</a:t>
                      </a:r>
                      <a:endParaRPr/>
                    </a:p>
                    <a:p>
                      <a:pPr indent="-92075"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Personalized meal plans with details about what and how much to eat within your calorie allowance.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291" name="Google Shape;291;p16"/>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Build 3 Healthy Meals for One Day</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3.3</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p16"/>
          <p:cNvPicPr preferRelativeResize="0"/>
          <p:nvPr/>
        </p:nvPicPr>
        <p:blipFill rotWithShape="1">
          <a:blip r:embed="rId9">
            <a:alphaModFix/>
          </a:blip>
          <a:srcRect b="0" l="0" r="0" t="0"/>
          <a:stretch/>
        </p:blipFill>
        <p:spPr>
          <a:xfrm>
            <a:off x="470646" y="1829591"/>
            <a:ext cx="3324691" cy="1463581"/>
          </a:xfrm>
          <a:prstGeom prst="rect">
            <a:avLst/>
          </a:prstGeom>
          <a:noFill/>
          <a:ln>
            <a:noFill/>
          </a:ln>
        </p:spPr>
      </p:pic>
      <p:sp>
        <p:nvSpPr>
          <p:cNvPr id="293" name="Google Shape;293;p16"/>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6"/>
          <p:cNvSpPr/>
          <p:nvPr/>
        </p:nvSpPr>
        <p:spPr>
          <a:xfrm>
            <a:off x="2096656" y="1332414"/>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6"/>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296" name="Google Shape;296;p16"/>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297" name="Google Shape;297;p16"/>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298" name="Google Shape;298;p16"/>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
        <p:nvSpPr>
          <p:cNvPr id="299" name="Google Shape;299;p16"/>
          <p:cNvSpPr txBox="1"/>
          <p:nvPr/>
        </p:nvSpPr>
        <p:spPr>
          <a:xfrm>
            <a:off x="89045" y="3293166"/>
            <a:ext cx="4185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700" u="none" cap="none" strike="noStrike">
                <a:solidFill>
                  <a:srgbClr val="000000"/>
                </a:solidFill>
                <a:latin typeface="Times New Roman"/>
                <a:ea typeface="Times New Roman"/>
                <a:cs typeface="Times New Roman"/>
                <a:sym typeface="Times New Roman"/>
              </a:rPr>
              <a:t>Fox, H.(2019, March 5). </a:t>
            </a:r>
            <a:r>
              <a:rPr i="1" lang="en-US" sz="700" u="none" cap="none" strike="noStrike">
                <a:solidFill>
                  <a:srgbClr val="000000"/>
                </a:solidFill>
                <a:latin typeface="Times New Roman"/>
                <a:ea typeface="Times New Roman"/>
                <a:cs typeface="Times New Roman"/>
                <a:sym typeface="Times New Roman"/>
              </a:rPr>
              <a:t>Get our 7-Day Vegetarian Weight Loss Meal Plan – Free to Download!</a:t>
            </a:r>
            <a:r>
              <a:rPr i="0" lang="en-US" sz="700" u="none" cap="none" strike="noStrike">
                <a:solidFill>
                  <a:srgbClr val="000000"/>
                </a:solidFill>
                <a:latin typeface="Times New Roman"/>
                <a:ea typeface="Times New Roman"/>
                <a:cs typeface="Times New Roman"/>
                <a:sym typeface="Times New Roman"/>
              </a:rPr>
              <a:t>Retrieved from </a:t>
            </a:r>
            <a:r>
              <a:rPr i="0" lang="en-US" sz="700" u="sng" cap="none" strike="noStrike">
                <a:solidFill>
                  <a:srgbClr val="000000"/>
                </a:solidFill>
                <a:latin typeface="Times New Roman"/>
                <a:ea typeface="Times New Roman"/>
                <a:cs typeface="Times New Roman"/>
                <a:sym typeface="Times New Roman"/>
                <a:hlinkClick r:id="rId10"/>
              </a:rPr>
              <a:t>https://hurrythefoodup.com/vegetarian-diet-weight-loss/</a:t>
            </a:r>
            <a:endParaRPr i="1" sz="7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17"/>
          <p:cNvSpPr/>
          <p:nvPr/>
        </p:nvSpPr>
        <p:spPr>
          <a:xfrm>
            <a:off x="539551" y="123478"/>
            <a:ext cx="8468717"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10  </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305" name="Google Shape;305;p17"/>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306" name="Google Shape;306;p17"/>
          <p:cNvGraphicFramePr/>
          <p:nvPr/>
        </p:nvGraphicFramePr>
        <p:xfrm>
          <a:off x="32134" y="1123572"/>
          <a:ext cx="3000000" cy="3000000"/>
        </p:xfrm>
        <a:graphic>
          <a:graphicData uri="http://schemas.openxmlformats.org/drawingml/2006/table">
            <a:tbl>
              <a:tblPr>
                <a:noFill/>
                <a:tableStyleId>{778C66D8-140F-4091-9721-54B6C4E582A3}</a:tableStyleId>
              </a:tblPr>
              <a:tblGrid>
                <a:gridCol w="4438525"/>
                <a:gridCol w="4641225"/>
              </a:tblGrid>
              <a:tr h="73330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use the template to write items in a healthy grocery list for families by following one of the new ready-to-use MyPlate Guides.</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2752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Checklist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09330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Resources Required :</a:t>
                      </a:r>
                      <a:endParaRPr b="1" i="0" sz="12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2015-2020(eighth edition)</a:t>
                      </a:r>
                      <a:r>
                        <a:rPr b="0" i="0" lang="en-US" sz="1000" u="sng" cap="none" strike="noStrike">
                          <a:solidFill>
                            <a:schemeClr val="dk1"/>
                          </a:solidFill>
                          <a:latin typeface="Times New Roman"/>
                          <a:ea typeface="Times New Roman"/>
                          <a:cs typeface="Times New Roman"/>
                          <a:sym typeface="Times New Roman"/>
                          <a:hlinkClick r:id="rId3"/>
                        </a:rPr>
                        <a:t> </a:t>
                      </a:r>
                      <a:r>
                        <a:rPr b="0" i="0" lang="en-US" sz="1000" u="sng" cap="none" strike="noStrike">
                          <a:solidFill>
                            <a:srgbClr val="0000FF"/>
                          </a:solidFill>
                          <a:latin typeface="Times New Roman"/>
                          <a:ea typeface="Times New Roman"/>
                          <a:cs typeface="Times New Roman"/>
                          <a:sym typeface="Times New Roman"/>
                          <a:hlinkClick r:id="rId4"/>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New ready-to-use MyPlate Guides.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A template checklist</a:t>
                      </a:r>
                      <a:endParaRPr/>
                    </a:p>
                    <a:p>
                      <a:pPr indent="-196850" lvl="0" marL="285750" marR="0" rtl="0" algn="l">
                        <a:lnSpc>
                          <a:spcPct val="100000"/>
                        </a:lnSpc>
                        <a:spcBef>
                          <a:spcPts val="0"/>
                        </a:spcBef>
                        <a:spcAft>
                          <a:spcPts val="0"/>
                        </a:spcAft>
                        <a:buClr>
                          <a:schemeClr val="dk1"/>
                        </a:buClr>
                        <a:buSzPts val="1400"/>
                        <a:buFont typeface="Arial"/>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84625">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Each creates a healthy grocery list and submit to Dropbox.</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printable template checklist will be provided online in Unit 3.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can create the healthy grocery list with families.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gain points and badges after submission on time and the quality of checklist.</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Key learning outcomes:</a:t>
                      </a:r>
                      <a:endParaRPr b="1" i="0" sz="12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choose healthy foods and the amounts from one MyPlate guide for the whole family.</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create one a healthy grocery list for families.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317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200" u="none" cap="none" strike="noStrike">
                          <a:solidFill>
                            <a:srgbClr val="0000CC"/>
                          </a:solidFill>
                          <a:latin typeface="Times New Roman"/>
                          <a:ea typeface="Times New Roman"/>
                          <a:cs typeface="Times New Roman"/>
                          <a:sym typeface="Times New Roman"/>
                        </a:rPr>
                        <a:t>Key Content Points:</a:t>
                      </a:r>
                      <a:endParaRPr b="1" i="0" sz="12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 Creating the items for shopping</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307" name="Google Shape;307;p17"/>
          <p:cNvSpPr txBox="1"/>
          <p:nvPr/>
        </p:nvSpPr>
        <p:spPr>
          <a:xfrm>
            <a:off x="1921669" y="489153"/>
            <a:ext cx="6948694"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Create a Healthy Grocery List for Families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A Shopping checklist</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3.3</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txBox="1"/>
          <p:nvPr/>
        </p:nvSpPr>
        <p:spPr>
          <a:xfrm>
            <a:off x="67299" y="3211065"/>
            <a:ext cx="43740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Times New Roman"/>
                <a:ea typeface="Times New Roman"/>
                <a:cs typeface="Times New Roman"/>
                <a:sym typeface="Times New Roman"/>
              </a:rPr>
              <a:t>The writer[Digital image]. (2020). </a:t>
            </a:r>
            <a:r>
              <a:rPr b="0" i="1" lang="en-US" sz="900" u="none" cap="none" strike="noStrike">
                <a:solidFill>
                  <a:srgbClr val="000000"/>
                </a:solidFill>
                <a:latin typeface="Times New Roman"/>
                <a:ea typeface="Times New Roman"/>
                <a:cs typeface="Times New Roman"/>
                <a:sym typeface="Times New Roman"/>
              </a:rPr>
              <a:t>Why writing + time = magic. Retrieved from </a:t>
            </a:r>
            <a:r>
              <a:rPr b="0" i="0" lang="en-US" sz="900" u="sng" cap="none" strike="noStrike">
                <a:solidFill>
                  <a:srgbClr val="000000"/>
                </a:solidFill>
                <a:latin typeface="Times New Roman"/>
                <a:ea typeface="Times New Roman"/>
                <a:cs typeface="Times New Roman"/>
                <a:sym typeface="Times New Roman"/>
                <a:hlinkClick r:id="rId5"/>
              </a:rPr>
              <a:t>https://www.writermag.com/improve-your-writing/fiction/why-writing-time-magic/</a:t>
            </a:r>
            <a:endParaRPr b="0" i="1" sz="900" u="none" cap="none" strike="noStrike">
              <a:solidFill>
                <a:srgbClr val="000000"/>
              </a:solidFill>
              <a:latin typeface="Times New Roman"/>
              <a:ea typeface="Times New Roman"/>
              <a:cs typeface="Times New Roman"/>
              <a:sym typeface="Times New Roman"/>
            </a:endParaRPr>
          </a:p>
        </p:txBody>
      </p:sp>
      <p:sp>
        <p:nvSpPr>
          <p:cNvPr id="309" name="Google Shape;309;p17"/>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7"/>
          <p:cNvSpPr/>
          <p:nvPr/>
        </p:nvSpPr>
        <p:spPr>
          <a:xfrm>
            <a:off x="2096656" y="1332414"/>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7"/>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312" name="Google Shape;312;p17"/>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313" name="Google Shape;313;p17"/>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314" name="Google Shape;314;p17"/>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pic>
        <p:nvPicPr>
          <p:cNvPr id="315" name="Google Shape;315;p17"/>
          <p:cNvPicPr preferRelativeResize="0"/>
          <p:nvPr/>
        </p:nvPicPr>
        <p:blipFill rotWithShape="1">
          <a:blip r:embed="rId6">
            <a:alphaModFix/>
          </a:blip>
          <a:srcRect b="0" l="0" r="0" t="0"/>
          <a:stretch/>
        </p:blipFill>
        <p:spPr>
          <a:xfrm>
            <a:off x="2485466" y="1722740"/>
            <a:ext cx="1257698" cy="1504273"/>
          </a:xfrm>
          <a:prstGeom prst="rect">
            <a:avLst/>
          </a:prstGeom>
          <a:noFill/>
          <a:ln>
            <a:noFill/>
          </a:ln>
        </p:spPr>
      </p:pic>
      <p:pic>
        <p:nvPicPr>
          <p:cNvPr id="316" name="Google Shape;316;p17"/>
          <p:cNvPicPr preferRelativeResize="0"/>
          <p:nvPr/>
        </p:nvPicPr>
        <p:blipFill rotWithShape="1">
          <a:blip r:embed="rId7">
            <a:alphaModFix/>
          </a:blip>
          <a:srcRect b="0" l="0" r="0" t="0"/>
          <a:stretch/>
        </p:blipFill>
        <p:spPr>
          <a:xfrm>
            <a:off x="873471" y="1796564"/>
            <a:ext cx="1895348" cy="1267814"/>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8"/>
          <p:cNvSpPr/>
          <p:nvPr/>
        </p:nvSpPr>
        <p:spPr>
          <a:xfrm>
            <a:off x="539552" y="123478"/>
            <a:ext cx="8604448"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60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minutes（offline）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322" name="Google Shape;322;p18"/>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323" name="Google Shape;323;p18"/>
          <p:cNvGraphicFramePr/>
          <p:nvPr/>
        </p:nvGraphicFramePr>
        <p:xfrm>
          <a:off x="28759" y="1155381"/>
          <a:ext cx="3000000" cy="3000000"/>
        </p:xfrm>
        <a:graphic>
          <a:graphicData uri="http://schemas.openxmlformats.org/drawingml/2006/table">
            <a:tbl>
              <a:tblPr>
                <a:noFill/>
                <a:tableStyleId>{778C66D8-140F-4091-9721-54B6C4E582A3}</a:tableStyleId>
              </a:tblPr>
              <a:tblGrid>
                <a:gridCol w="4438525"/>
                <a:gridCol w="4641225"/>
              </a:tblGrid>
              <a:tr h="8674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cook the 3 meals based on their own recipes.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post their favorite meals on Google Drawing.</a:t>
                      </a:r>
                      <a:endParaRPr/>
                    </a:p>
                    <a:p>
                      <a:pPr indent="304800" lvl="0" marL="0" marR="0" rtl="0" algn="l">
                        <a:lnSpc>
                          <a:spcPct val="100000"/>
                        </a:lnSpc>
                        <a:spcBef>
                          <a:spcPts val="0"/>
                        </a:spcBef>
                        <a:spcAft>
                          <a:spcPts val="0"/>
                        </a:spcAft>
                        <a:buClr>
                          <a:srgbClr val="0000CC"/>
                        </a:buClr>
                        <a:buSzPts val="1400"/>
                        <a:buFont typeface="Calibri"/>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079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layout of different meals.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410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link to post one favorite meal</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Google Accounts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10875">
                <a:tc rowSpan="2">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Each learner will post one favorite meal to Google Drawing by using their Google Accounts.</a:t>
                      </a:r>
                      <a:endParaRPr/>
                    </a:p>
                    <a:p>
                      <a:pPr indent="-19050" lvl="0" marL="171450" marR="0" rtl="0" algn="l">
                        <a:lnSpc>
                          <a:spcPct val="100000"/>
                        </a:lnSpc>
                        <a:spcBef>
                          <a:spcPts val="0"/>
                        </a:spcBef>
                        <a:spcAft>
                          <a:spcPts val="0"/>
                        </a:spcAft>
                        <a:buClr>
                          <a:srgbClr val="0000CC"/>
                        </a:buClr>
                        <a:buSzPts val="2400"/>
                        <a:buFont typeface="Arial"/>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demonstrate their meals by using resources about healthy eating patterns.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apply the recipes to real-life situation.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compare and contrast the design of meal.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88300">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46050" lvl="0" marL="171450" marR="0" rtl="0" algn="l">
                        <a:lnSpc>
                          <a:spcPct val="100000"/>
                        </a:lnSpc>
                        <a:spcBef>
                          <a:spcPts val="0"/>
                        </a:spcBef>
                        <a:spcAft>
                          <a:spcPts val="0"/>
                        </a:spcAft>
                        <a:buClr>
                          <a:schemeClr val="dk1"/>
                        </a:buClr>
                        <a:buSzPts val="1000"/>
                        <a:buFont typeface="Times New Roman"/>
                        <a:buChar char="•"/>
                      </a:pPr>
                      <a:r>
                        <a:rPr i="0" lang="en-US" sz="1000" u="none" cap="none" strike="noStrike">
                          <a:solidFill>
                            <a:schemeClr val="dk1"/>
                          </a:solidFill>
                          <a:latin typeface="Times New Roman"/>
                          <a:ea typeface="Times New Roman"/>
                          <a:cs typeface="Times New Roman"/>
                          <a:sym typeface="Times New Roman"/>
                        </a:rPr>
                        <a:t>Using the recipes</a:t>
                      </a:r>
                      <a:endParaRPr sz="1000">
                        <a:latin typeface="Times New Roman"/>
                        <a:ea typeface="Times New Roman"/>
                        <a:cs typeface="Times New Roman"/>
                        <a:sym typeface="Times New Roman"/>
                      </a:endParaRPr>
                    </a:p>
                    <a:p>
                      <a:pPr indent="-146050" lvl="0" marL="171450" marR="0" rtl="0" algn="l">
                        <a:lnSpc>
                          <a:spcPct val="100000"/>
                        </a:lnSpc>
                        <a:spcBef>
                          <a:spcPts val="0"/>
                        </a:spcBef>
                        <a:spcAft>
                          <a:spcPts val="0"/>
                        </a:spcAft>
                        <a:buClr>
                          <a:schemeClr val="dk1"/>
                        </a:buClr>
                        <a:buSzPts val="1000"/>
                        <a:buFont typeface="Times New Roman"/>
                        <a:buChar char="•"/>
                      </a:pPr>
                      <a:r>
                        <a:rPr i="0" lang="en-US" sz="1000" u="none" cap="none" strike="noStrike">
                          <a:solidFill>
                            <a:schemeClr val="dk1"/>
                          </a:solidFill>
                          <a:latin typeface="Times New Roman"/>
                          <a:ea typeface="Times New Roman"/>
                          <a:cs typeface="Times New Roman"/>
                          <a:sym typeface="Times New Roman"/>
                        </a:rPr>
                        <a:t>Sharing the meal </a:t>
                      </a:r>
                      <a:endParaRPr sz="10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400"/>
                        <a:buFont typeface="Noto Sans Symbols"/>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324" name="Google Shape;324;p18"/>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All about Meal Choices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Meal Sharing</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4.1a</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close up of food&#10;&#10;Description automatically generated" id="325" name="Google Shape;325;p18"/>
          <p:cNvPicPr preferRelativeResize="0"/>
          <p:nvPr/>
        </p:nvPicPr>
        <p:blipFill rotWithShape="1">
          <a:blip r:embed="rId3">
            <a:alphaModFix/>
          </a:blip>
          <a:srcRect b="0" l="0" r="0" t="0"/>
          <a:stretch/>
        </p:blipFill>
        <p:spPr>
          <a:xfrm>
            <a:off x="317672" y="1808221"/>
            <a:ext cx="3630639" cy="1656944"/>
          </a:xfrm>
          <a:prstGeom prst="rect">
            <a:avLst/>
          </a:prstGeom>
          <a:noFill/>
          <a:ln>
            <a:noFill/>
          </a:ln>
        </p:spPr>
      </p:pic>
      <p:sp>
        <p:nvSpPr>
          <p:cNvPr id="326" name="Google Shape;326;p18"/>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8"/>
          <p:cNvSpPr/>
          <p:nvPr/>
        </p:nvSpPr>
        <p:spPr>
          <a:xfrm>
            <a:off x="3101873" y="1334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8"/>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329" name="Google Shape;329;p18"/>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330" name="Google Shape;330;p18"/>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331" name="Google Shape;331;p18"/>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19"/>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15</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337" name="Google Shape;337;p19"/>
          <p:cNvSpPr/>
          <p:nvPr/>
        </p:nvSpPr>
        <p:spPr>
          <a:xfrm>
            <a:off x="28759" y="116334"/>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338" name="Google Shape;338;p19"/>
          <p:cNvGraphicFramePr/>
          <p:nvPr/>
        </p:nvGraphicFramePr>
        <p:xfrm>
          <a:off x="28759" y="1198926"/>
          <a:ext cx="3000000" cy="3000000"/>
        </p:xfrm>
        <a:graphic>
          <a:graphicData uri="http://schemas.openxmlformats.org/drawingml/2006/table">
            <a:tbl>
              <a:tblPr>
                <a:noFill/>
                <a:tableStyleId>{778C66D8-140F-4091-9721-54B6C4E582A3}</a:tableStyleId>
              </a:tblPr>
              <a:tblGrid>
                <a:gridCol w="4438525"/>
                <a:gridCol w="4641225"/>
              </a:tblGrid>
              <a:tr h="7374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Shares the Google Mapping with USDA Expert and comment on the meals.</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537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Comments on each meal</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Questions learners might have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98192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link to access all learners’ meals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Google Accounts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40600">
                <a:tc rowSpan="2">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Instructor will make appointments with USDA expert to talk about the activity to prepare early and better assist the students.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Instructor will schedule a review time with learners including informing them the slot time, goals and preparation. </a:t>
                      </a:r>
                      <a:endParaRPr b="0" i="0" sz="1000" u="none" cap="none" strike="noStrike">
                        <a:solidFill>
                          <a:schemeClr val="dk1"/>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Schedules will be made to keep instructor, USDA expert and learners synchronously communicate after learners review the comments from USDA expert to solve any questions learners might have.</a:t>
                      </a:r>
                      <a:endParaRPr/>
                    </a:p>
                    <a:p>
                      <a:pPr indent="-119063" lvl="0" marL="182563" marR="0" rtl="0" algn="l">
                        <a:lnSpc>
                          <a:spcPct val="100000"/>
                        </a:lnSpc>
                        <a:spcBef>
                          <a:spcPts val="0"/>
                        </a:spcBef>
                        <a:spcAft>
                          <a:spcPts val="0"/>
                        </a:spcAft>
                        <a:buClr>
                          <a:srgbClr val="000000"/>
                        </a:buClr>
                        <a:buSzPts val="10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1400"/>
                        <a:buFont typeface="Arial"/>
                        <a:buChar char="•"/>
                      </a:pPr>
                      <a:r>
                        <a:rPr b="0" i="0" lang="en-US" sz="1000" u="none" cap="none" strike="noStrike">
                          <a:solidFill>
                            <a:schemeClr val="dk1"/>
                          </a:solidFill>
                          <a:latin typeface="Times New Roman"/>
                          <a:ea typeface="Times New Roman"/>
                          <a:cs typeface="Times New Roman"/>
                          <a:sym typeface="Times New Roman"/>
                        </a:rPr>
                        <a:t>Learners will be able to access feedback from USDA expect to maintain or further improve their family meals.</a:t>
                      </a:r>
                      <a:endParaRPr/>
                    </a:p>
                    <a:p>
                      <a:pPr indent="-285750" lvl="0" marL="285750" marR="0" rtl="0" algn="l">
                        <a:lnSpc>
                          <a:spcPct val="100000"/>
                        </a:lnSpc>
                        <a:spcBef>
                          <a:spcPts val="0"/>
                        </a:spcBef>
                        <a:spcAft>
                          <a:spcPts val="0"/>
                        </a:spcAft>
                        <a:buClr>
                          <a:schemeClr val="dk1"/>
                        </a:buClr>
                        <a:buSzPts val="1400"/>
                        <a:buFont typeface="Arial"/>
                        <a:buChar char="•"/>
                      </a:pPr>
                      <a:r>
                        <a:rPr b="0" i="0" lang="en-US" sz="1000" u="none" cap="none" strike="noStrike">
                          <a:solidFill>
                            <a:schemeClr val="dk1"/>
                          </a:solidFill>
                          <a:latin typeface="Times New Roman"/>
                          <a:ea typeface="Times New Roman"/>
                          <a:cs typeface="Times New Roman"/>
                          <a:sym typeface="Times New Roman"/>
                        </a:rPr>
                        <a:t>Learners will be able to describe questions based on the feedback.</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16450">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260350" lvl="0" marL="28575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Times New Roman"/>
                          <a:ea typeface="Times New Roman"/>
                          <a:cs typeface="Times New Roman"/>
                          <a:sym typeface="Times New Roman"/>
                        </a:rPr>
                        <a:t> Communications on meals.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339" name="Google Shape;339;p19"/>
          <p:cNvSpPr txBox="1"/>
          <p:nvPr/>
        </p:nvSpPr>
        <p:spPr>
          <a:xfrm>
            <a:off x="1877081" y="467634"/>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All about Meal Choices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Ask an Expert</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4.1b</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close up of food&#10;&#10;Description automatically generated" id="340" name="Google Shape;340;p19"/>
          <p:cNvPicPr preferRelativeResize="0"/>
          <p:nvPr/>
        </p:nvPicPr>
        <p:blipFill rotWithShape="1">
          <a:blip r:embed="rId3">
            <a:alphaModFix/>
          </a:blip>
          <a:srcRect b="0" l="0" r="0" t="0"/>
          <a:stretch/>
        </p:blipFill>
        <p:spPr>
          <a:xfrm>
            <a:off x="61618" y="1859178"/>
            <a:ext cx="3496589" cy="1290892"/>
          </a:xfrm>
          <a:prstGeom prst="rect">
            <a:avLst/>
          </a:prstGeom>
          <a:noFill/>
          <a:ln>
            <a:noFill/>
          </a:ln>
        </p:spPr>
      </p:pic>
      <p:sp>
        <p:nvSpPr>
          <p:cNvPr id="341" name="Google Shape;341;p19"/>
          <p:cNvSpPr txBox="1"/>
          <p:nvPr/>
        </p:nvSpPr>
        <p:spPr>
          <a:xfrm>
            <a:off x="24698" y="3165222"/>
            <a:ext cx="45473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700" u="none" cap="none" strike="noStrike">
                <a:solidFill>
                  <a:srgbClr val="000000"/>
                </a:solidFill>
                <a:latin typeface="Times New Roman"/>
                <a:ea typeface="Times New Roman"/>
                <a:cs typeface="Times New Roman"/>
                <a:sym typeface="Times New Roman"/>
              </a:rPr>
              <a:t>FinTech Futures</a:t>
            </a:r>
            <a:r>
              <a:rPr i="0" lang="en-US" sz="700" u="none" cap="none" strike="noStrike">
                <a:solidFill>
                  <a:schemeClr val="dk1"/>
                </a:solidFill>
                <a:latin typeface="Times New Roman"/>
                <a:ea typeface="Times New Roman"/>
                <a:cs typeface="Times New Roman"/>
                <a:sym typeface="Times New Roman"/>
              </a:rPr>
              <a:t> [Digital image]</a:t>
            </a:r>
            <a:r>
              <a:rPr i="0" lang="en-US" sz="700" u="none" cap="none" strike="noStrike">
                <a:solidFill>
                  <a:srgbClr val="000000"/>
                </a:solidFill>
                <a:latin typeface="Times New Roman"/>
                <a:ea typeface="Times New Roman"/>
                <a:cs typeface="Times New Roman"/>
                <a:sym typeface="Times New Roman"/>
              </a:rPr>
              <a:t>. (2019, November 6</a:t>
            </a:r>
            <a:r>
              <a:rPr baseline="30000" i="0" lang="en-US" sz="700" u="none" cap="none" strike="noStrike">
                <a:solidFill>
                  <a:srgbClr val="000000"/>
                </a:solidFill>
                <a:latin typeface="Times New Roman"/>
                <a:ea typeface="Times New Roman"/>
                <a:cs typeface="Times New Roman"/>
                <a:sym typeface="Times New Roman"/>
              </a:rPr>
              <a:t>th</a:t>
            </a:r>
            <a:r>
              <a:rPr i="0" lang="en-US" sz="700" u="none" cap="none" strike="noStrike">
                <a:solidFill>
                  <a:srgbClr val="000000"/>
                </a:solidFill>
                <a:latin typeface="Times New Roman"/>
                <a:ea typeface="Times New Roman"/>
                <a:cs typeface="Times New Roman"/>
                <a:sym typeface="Times New Roman"/>
              </a:rPr>
              <a:t>). Ask the expert: your questions on growing the business answered. Retrieved from </a:t>
            </a:r>
            <a:r>
              <a:rPr i="0" lang="en-US" sz="700" u="sng" cap="none" strike="noStrike">
                <a:solidFill>
                  <a:srgbClr val="000000"/>
                </a:solidFill>
                <a:latin typeface="Times New Roman"/>
                <a:ea typeface="Times New Roman"/>
                <a:cs typeface="Times New Roman"/>
                <a:sym typeface="Times New Roman"/>
                <a:hlinkClick r:id="rId4"/>
              </a:rPr>
              <a:t>https://www.fintechfutures.com/2019/11/ask-the-expert-your-questions-on-growing-the-business-answered-12/</a:t>
            </a:r>
            <a:endParaRPr i="0" sz="700" u="none" cap="none" strike="noStrike">
              <a:solidFill>
                <a:srgbClr val="000000"/>
              </a:solidFill>
              <a:latin typeface="Times New Roman"/>
              <a:ea typeface="Times New Roman"/>
              <a:cs typeface="Times New Roman"/>
              <a:sym typeface="Times New Roman"/>
            </a:endParaRPr>
          </a:p>
        </p:txBody>
      </p:sp>
      <p:pic>
        <p:nvPicPr>
          <p:cNvPr id="342" name="Google Shape;342;p19"/>
          <p:cNvPicPr preferRelativeResize="0"/>
          <p:nvPr/>
        </p:nvPicPr>
        <p:blipFill rotWithShape="1">
          <a:blip r:embed="rId5">
            <a:alphaModFix/>
          </a:blip>
          <a:srcRect b="0" l="0" r="0" t="0"/>
          <a:stretch/>
        </p:blipFill>
        <p:spPr>
          <a:xfrm>
            <a:off x="3382453" y="2120711"/>
            <a:ext cx="997638" cy="953299"/>
          </a:xfrm>
          <a:prstGeom prst="rect">
            <a:avLst/>
          </a:prstGeom>
          <a:noFill/>
          <a:ln>
            <a:noFill/>
          </a:ln>
        </p:spPr>
      </p:pic>
      <p:sp>
        <p:nvSpPr>
          <p:cNvPr id="343" name="Google Shape;343;p19"/>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9"/>
          <p:cNvSpPr/>
          <p:nvPr/>
        </p:nvSpPr>
        <p:spPr>
          <a:xfrm>
            <a:off x="3101873" y="1334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9"/>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346" name="Google Shape;346;p19"/>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347" name="Google Shape;347;p19"/>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348" name="Google Shape;348;p19"/>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2"/>
          <p:cNvSpPr txBox="1"/>
          <p:nvPr/>
        </p:nvSpPr>
        <p:spPr>
          <a:xfrm>
            <a:off x="-5699" y="5326056"/>
            <a:ext cx="9149699" cy="271381"/>
          </a:xfrm>
          <a:prstGeom prst="rect">
            <a:avLst/>
          </a:prstGeom>
          <a:noFill/>
          <a:ln>
            <a:noFill/>
          </a:ln>
        </p:spPr>
        <p:txBody>
          <a:bodyPr anchorCtr="0" anchor="ctr" bIns="25700" lIns="51400" spcFirstLastPara="1" rIns="51400" wrap="square" tIns="25700">
            <a:noAutofit/>
          </a:bodyPr>
          <a:lstStyle/>
          <a:p>
            <a:pPr indent="0" lvl="0" marL="0" marR="0" rtl="0" algn="l">
              <a:lnSpc>
                <a:spcPct val="100000"/>
              </a:lnSpc>
              <a:spcBef>
                <a:spcPts val="0"/>
              </a:spcBef>
              <a:spcAft>
                <a:spcPts val="0"/>
              </a:spcAft>
              <a:buClr>
                <a:schemeClr val="lt1"/>
              </a:buClr>
              <a:buSzPts val="2000"/>
              <a:buFont typeface="Calibri"/>
              <a:buNone/>
            </a:pPr>
            <a:r>
              <a:t/>
            </a:r>
            <a:endParaRPr b="1" i="0" sz="2000" u="none" cap="none" strike="noStrike">
              <a:solidFill>
                <a:srgbClr val="FF0000"/>
              </a:solidFill>
              <a:latin typeface="Microsoft Yahei"/>
              <a:ea typeface="Microsoft Yahei"/>
              <a:cs typeface="Microsoft Yahei"/>
              <a:sym typeface="Microsoft Yahei"/>
            </a:endParaRPr>
          </a:p>
        </p:txBody>
      </p:sp>
      <p:sp>
        <p:nvSpPr>
          <p:cNvPr id="56" name="Google Shape;56;p2"/>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120 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Purpose: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57" name="Google Shape;57;p2"/>
          <p:cNvSpPr/>
          <p:nvPr/>
        </p:nvSpPr>
        <p:spPr>
          <a:xfrm>
            <a:off x="539550" y="123475"/>
            <a:ext cx="8389498" cy="1196700"/>
          </a:xfrm>
          <a:prstGeom prst="rect">
            <a:avLst/>
          </a:prstGeom>
          <a:noFill/>
          <a:ln cap="flat" cmpd="sng" w="25400">
            <a:solidFill>
              <a:srgbClr val="D1EE9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An</a:t>
            </a:r>
            <a:r>
              <a:rPr b="0" i="0" lang="en-US" sz="1200" u="none" cap="none" strike="noStrike">
                <a:solidFill>
                  <a:schemeClr val="dk1"/>
                </a:solidFill>
                <a:latin typeface="Calibri"/>
                <a:ea typeface="Calibri"/>
                <a:cs typeface="Calibri"/>
                <a:sym typeface="Calibri"/>
              </a:rPr>
              <a:t> online introductory training course for clients in a non-profit health center to solve weight related health issues and develop healthy eating habits with the guide of </a:t>
            </a:r>
            <a:r>
              <a:rPr b="0" i="1" lang="en-US" sz="1200" u="none" cap="none" strike="noStrike">
                <a:solidFill>
                  <a:schemeClr val="dk1"/>
                </a:solidFill>
                <a:latin typeface="Calibri"/>
                <a:ea typeface="Calibri"/>
                <a:cs typeface="Calibri"/>
                <a:sym typeface="Calibri"/>
              </a:rPr>
              <a:t>Choose My Plate </a:t>
            </a:r>
            <a:r>
              <a:rPr b="0" i="0" lang="en-US" sz="1200" u="none" cap="none" strike="noStrike">
                <a:solidFill>
                  <a:schemeClr val="dk1"/>
                </a:solidFill>
                <a:latin typeface="Calibri"/>
                <a:ea typeface="Calibri"/>
                <a:cs typeface="Calibri"/>
                <a:sym typeface="Calibri"/>
              </a:rPr>
              <a:t>program,  which is a nutrition model created by the U.S. Government.</a:t>
            </a:r>
            <a:endParaRPr b="0" i="0" sz="1200" u="none" cap="none" strike="noStrike">
              <a:solidFill>
                <a:srgbClr val="000000"/>
              </a:solidFill>
              <a:latin typeface="Calibri"/>
              <a:ea typeface="Calibri"/>
              <a:cs typeface="Calibri"/>
              <a:sym typeface="Calibri"/>
            </a:endParaRPr>
          </a:p>
        </p:txBody>
      </p:sp>
      <p:sp>
        <p:nvSpPr>
          <p:cNvPr id="58" name="Google Shape;58;p2"/>
          <p:cNvSpPr/>
          <p:nvPr/>
        </p:nvSpPr>
        <p:spPr>
          <a:xfrm>
            <a:off x="503250" y="1468871"/>
            <a:ext cx="8425800" cy="14580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 name="Google Shape;59;p2"/>
          <p:cNvSpPr txBox="1"/>
          <p:nvPr/>
        </p:nvSpPr>
        <p:spPr>
          <a:xfrm>
            <a:off x="429918" y="1395285"/>
            <a:ext cx="8537100" cy="15315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Context:</a:t>
            </a:r>
            <a:endParaRPr b="1" i="0" sz="1800" u="none" cap="none" strike="noStrike">
              <a:solidFill>
                <a:srgbClr val="0000C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The</a:t>
            </a:r>
            <a:r>
              <a:rPr b="0" i="0" lang="en-US" sz="18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clients of </a:t>
            </a:r>
            <a:r>
              <a:rPr b="0" i="0" lang="en-US" sz="1200" u="none" cap="none" strike="noStrike">
                <a:solidFill>
                  <a:schemeClr val="dk1"/>
                </a:solidFill>
                <a:latin typeface="Calibri"/>
                <a:ea typeface="Calibri"/>
                <a:cs typeface="Calibri"/>
                <a:sym typeface="Calibri"/>
              </a:rPr>
              <a:t>a non-profit health center are suffering weight related health issues. Most of them are English speaking adults with at least 10</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grade reading level. Younger children may learn with their adults. They have basic to advance technology skills and are motivated to learn by their counselors but lack knowledge of healthy eating habits. To get them actively involved in the content of USDA nutritional guidelines, a self-paced program is designed to prompt the clients to develop their healthy eating habits. The learning materials are from USDA nutrition guidelines on  </a:t>
            </a:r>
            <a:r>
              <a:rPr b="0" i="1" lang="en-US" sz="1200" u="none" cap="none" strike="noStrike">
                <a:solidFill>
                  <a:schemeClr val="dk1"/>
                </a:solidFill>
                <a:latin typeface="Calibri"/>
                <a:ea typeface="Calibri"/>
                <a:cs typeface="Calibri"/>
                <a:sym typeface="Calibri"/>
              </a:rPr>
              <a:t>Choose My Plate</a:t>
            </a:r>
            <a:r>
              <a:rPr b="0" i="0" lang="en-US" sz="1200" u="none" cap="none" strike="noStrike">
                <a:solidFill>
                  <a:schemeClr val="dk1"/>
                </a:solidFill>
                <a:latin typeface="Calibri"/>
                <a:ea typeface="Calibri"/>
                <a:cs typeface="Calibri"/>
                <a:sym typeface="Calibri"/>
              </a:rPr>
              <a:t>. The clients will be guided through a variety of activities online and offline to identify ways and create tangible tools so that they can develop healthy eating habits for life. </a:t>
            </a:r>
            <a:endParaRPr b="0" i="0" sz="1200" u="none" cap="none" strike="noStrike">
              <a:solidFill>
                <a:srgbClr val="000000"/>
              </a:solidFill>
              <a:latin typeface="Calibri"/>
              <a:ea typeface="Calibri"/>
              <a:cs typeface="Calibri"/>
              <a:sym typeface="Calibri"/>
            </a:endParaRPr>
          </a:p>
        </p:txBody>
      </p:sp>
      <p:sp>
        <p:nvSpPr>
          <p:cNvPr id="60" name="Google Shape;60;p2"/>
          <p:cNvSpPr/>
          <p:nvPr/>
        </p:nvSpPr>
        <p:spPr>
          <a:xfrm>
            <a:off x="503249" y="3157250"/>
            <a:ext cx="8425799" cy="1921895"/>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2"/>
          <p:cNvSpPr txBox="1"/>
          <p:nvPr/>
        </p:nvSpPr>
        <p:spPr>
          <a:xfrm>
            <a:off x="503250" y="3109501"/>
            <a:ext cx="8463768" cy="19696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Overview:</a:t>
            </a:r>
            <a:endParaRPr b="1" i="0" sz="1800" u="none" cap="none" strike="noStrike">
              <a:solidFill>
                <a:srgbClr val="0000C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This storyboard presents the flow of activities for a 120-minute  training session on engaging the clients in the USDA nutritional guidelines and developing healthy eating habits. The sessions include </a:t>
            </a:r>
            <a:r>
              <a:rPr b="1" i="0" lang="en-US" sz="1200" u="none" cap="none" strike="noStrike">
                <a:solidFill>
                  <a:schemeClr val="dk1"/>
                </a:solidFill>
                <a:latin typeface="Calibri"/>
                <a:ea typeface="Calibri"/>
                <a:cs typeface="Calibri"/>
                <a:sym typeface="Calibri"/>
              </a:rPr>
              <a:t>…Introduction…Analysis</a:t>
            </a:r>
            <a:r>
              <a:rPr b="0" i="0" lang="en-US" sz="1200" u="none" cap="none" strike="noStrike">
                <a:solidFill>
                  <a:schemeClr val="dk1"/>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Demonstration</a:t>
            </a:r>
            <a:r>
              <a:rPr b="0" i="0" lang="en-US" sz="1200" u="none" cap="none" strike="noStrike">
                <a:solidFill>
                  <a:schemeClr val="dk1"/>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Assessment</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This storyboard includes four units with various events. Learners will gain points and badges according to their performances for each unit. Some events are required to complete after the instruction offline. The design will foster learners to achieve the desired learning outcomes.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The </a:t>
            </a:r>
            <a:r>
              <a:rPr b="1" i="0" lang="en-US" sz="1200" u="none" cap="none" strike="noStrike">
                <a:solidFill>
                  <a:schemeClr val="dk1"/>
                </a:solidFill>
                <a:latin typeface="Calibri"/>
                <a:ea typeface="Calibri"/>
                <a:cs typeface="Calibri"/>
                <a:sym typeface="Calibri"/>
              </a:rPr>
              <a:t>Introduction</a:t>
            </a:r>
            <a:r>
              <a:rPr b="0" i="0" lang="en-US" sz="1200" u="none" cap="none" strike="noStrike">
                <a:solidFill>
                  <a:schemeClr val="dk1"/>
                </a:solidFill>
                <a:latin typeface="Calibri"/>
                <a:ea typeface="Calibri"/>
                <a:cs typeface="Calibri"/>
                <a:sym typeface="Calibri"/>
              </a:rPr>
              <a:t> starts with welcome email and followed by overview and introduction to the course and Blackboard system. </a:t>
            </a:r>
            <a:r>
              <a:rPr b="1" i="0" lang="en-US" sz="1200" u="none" cap="none" strike="noStrike">
                <a:solidFill>
                  <a:schemeClr val="dk1"/>
                </a:solidFill>
                <a:latin typeface="Calibri"/>
                <a:ea typeface="Calibri"/>
                <a:cs typeface="Calibri"/>
                <a:sym typeface="Calibri"/>
              </a:rPr>
              <a:t>Analysis</a:t>
            </a:r>
            <a:r>
              <a:rPr b="0" i="0" lang="en-US" sz="1200" u="none" cap="none" strike="noStrike">
                <a:solidFill>
                  <a:schemeClr val="dk1"/>
                </a:solidFill>
                <a:latin typeface="Calibri"/>
                <a:ea typeface="Calibri"/>
                <a:cs typeface="Calibri"/>
                <a:sym typeface="Calibri"/>
              </a:rPr>
              <a:t> focuses on Participate Bio,  in which instructor can identify their learners’ detailed information and the gap between their current situation and expected outcomes. </a:t>
            </a:r>
            <a:r>
              <a:rPr b="0" i="0" lang="en-US" sz="1200" u="none" cap="none" strike="noStrike">
                <a:solidFill>
                  <a:srgbClr val="000000"/>
                </a:solidFill>
                <a:latin typeface="Calibri"/>
                <a:ea typeface="Calibri"/>
                <a:cs typeface="Calibri"/>
                <a:sym typeface="Calibri"/>
              </a:rPr>
              <a:t>Next, learners will give us a </a:t>
            </a:r>
            <a:r>
              <a:rPr b="1" i="0" lang="en-US" sz="1200" u="none" cap="none" strike="noStrike">
                <a:solidFill>
                  <a:srgbClr val="000000"/>
                </a:solidFill>
                <a:latin typeface="Calibri"/>
                <a:ea typeface="Calibri"/>
                <a:cs typeface="Calibri"/>
                <a:sym typeface="Calibri"/>
              </a:rPr>
              <a:t>Demonstration </a:t>
            </a:r>
            <a:r>
              <a:rPr b="0" i="0" lang="en-US" sz="1200" u="none" cap="none" strike="noStrike">
                <a:solidFill>
                  <a:srgbClr val="000000"/>
                </a:solidFill>
                <a:latin typeface="Calibri"/>
                <a:ea typeface="Calibri"/>
                <a:cs typeface="Calibri"/>
                <a:sym typeface="Calibri"/>
              </a:rPr>
              <a:t>by redesigning MyPlate icon and checklist for shopping with instruction. Lastly, instructor will create </a:t>
            </a:r>
            <a:r>
              <a:rPr b="1" i="0" lang="en-US" sz="1200" u="none" cap="none" strike="noStrike">
                <a:solidFill>
                  <a:srgbClr val="000000"/>
                </a:solidFill>
                <a:latin typeface="Calibri"/>
                <a:ea typeface="Calibri"/>
                <a:cs typeface="Calibri"/>
                <a:sym typeface="Calibri"/>
              </a:rPr>
              <a:t>assessments </a:t>
            </a:r>
            <a:r>
              <a:rPr b="0" i="0" lang="en-US" sz="1200" u="none" cap="none" strike="noStrike">
                <a:solidFill>
                  <a:srgbClr val="000000"/>
                </a:solidFill>
                <a:latin typeface="Calibri"/>
                <a:ea typeface="Calibri"/>
                <a:cs typeface="Calibri"/>
                <a:sym typeface="Calibri"/>
              </a:rPr>
              <a:t>on learners’ achievements</a:t>
            </a:r>
            <a:r>
              <a:rPr b="1" i="0" lang="en-US" sz="1200" u="none" cap="none" strike="noStrike">
                <a:solidFill>
                  <a:srgbClr val="000000"/>
                </a:solidFill>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20"/>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354" name="Google Shape;354;p20"/>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355" name="Google Shape;355;p20"/>
          <p:cNvGraphicFramePr/>
          <p:nvPr/>
        </p:nvGraphicFramePr>
        <p:xfrm>
          <a:off x="28759" y="1215609"/>
          <a:ext cx="3000000" cy="3000000"/>
        </p:xfrm>
        <a:graphic>
          <a:graphicData uri="http://schemas.openxmlformats.org/drawingml/2006/table">
            <a:tbl>
              <a:tblPr>
                <a:noFill/>
                <a:tableStyleId>{778C66D8-140F-4091-9721-54B6C4E582A3}</a:tableStyleId>
              </a:tblPr>
              <a:tblGrid>
                <a:gridCol w="4441825"/>
                <a:gridCol w="4644675"/>
              </a:tblGrid>
              <a:tr h="82132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Instructional Activity Description:</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Stimulates learners to complete the end-of-course evaluation in Unit 4 on Bb.</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Noto Sans Symbols"/>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748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Activity Deliverables/Outcomes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Completion of evaluation</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322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Resources Required :</a:t>
                      </a:r>
                      <a:endParaRPr b="1" i="0" sz="10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 Personal laptops/computers/ tablets/ smartphones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Internet connection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 Electronic end-of-course evaluation questionnaire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958150">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Notes: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To decrease lower response rate, learners will gain points and a badge after they complete course evaluation.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course evaluation consists of 4 parts.  They are student self-evaluation questions, instructor-specific questions, course-specific questions and open-ended questions.</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course evaluation questionnaire items will be constructed on the sets of competencies below:</a:t>
                      </a: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a) Instructor Competencies </a:t>
                      </a:r>
                      <a:r>
                        <a:rPr b="0" i="0" lang="en-US" sz="1000" u="sng" cap="none" strike="noStrike">
                          <a:solidFill>
                            <a:schemeClr val="dk1"/>
                          </a:solidFill>
                          <a:latin typeface="Times New Roman"/>
                          <a:ea typeface="Times New Roman"/>
                          <a:cs typeface="Times New Roman"/>
                          <a:sym typeface="Times New Roman"/>
                          <a:hlinkClick r:id="rId3"/>
                        </a:rPr>
                        <a:t> ibstpiStandardsSet-Instructor2003-CompsOnly.pdf </a:t>
                      </a:r>
                      <a:endParaRPr b="0"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000" u="none" cap="none" strike="noStrike">
                          <a:solidFill>
                            <a:schemeClr val="dk1"/>
                          </a:solidFill>
                          <a:latin typeface="Times New Roman"/>
                          <a:ea typeface="Times New Roman"/>
                          <a:cs typeface="Times New Roman"/>
                          <a:sym typeface="Times New Roman"/>
                        </a:rPr>
                        <a:t>b) Online Learner Competencies </a:t>
                      </a:r>
                      <a:r>
                        <a:rPr b="0" i="0" lang="en-US" sz="1000" u="sng" cap="none" strike="noStrike">
                          <a:solidFill>
                            <a:schemeClr val="dk1"/>
                          </a:solidFill>
                          <a:latin typeface="Times New Roman"/>
                          <a:ea typeface="Times New Roman"/>
                          <a:cs typeface="Times New Roman"/>
                          <a:sym typeface="Times New Roman"/>
                          <a:hlinkClick r:id="rId4"/>
                        </a:rPr>
                        <a:t>ibstpiStandardsSet-OnlineLearner2012-CompsOnly.pdf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Key learning outcomes:</a:t>
                      </a:r>
                      <a:endParaRPr b="1" i="0" sz="10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will be able to reflect the course content.</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will critique the competencies of the instructor.</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will value their own competencies after they take this course. </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9860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000" u="none" cap="none" strike="noStrike">
                          <a:solidFill>
                            <a:srgbClr val="0000CC"/>
                          </a:solidFill>
                          <a:latin typeface="Times New Roman"/>
                          <a:ea typeface="Times New Roman"/>
                          <a:cs typeface="Times New Roman"/>
                          <a:sym typeface="Times New Roman"/>
                        </a:rPr>
                        <a:t>Key Content Points:</a:t>
                      </a:r>
                      <a:endParaRPr b="1" i="0" sz="10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Reflection of learners’ learning;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Reflection of instructor’s teaching </a:t>
                      </a:r>
                      <a:endParaRPr/>
                    </a:p>
                    <a:p>
                      <a:pPr indent="-182563" lvl="0" marL="182563"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Course content </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356" name="Google Shape;356;p20"/>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Course Evaluation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4.2</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7" name="Google Shape;357;p20"/>
          <p:cNvPicPr preferRelativeResize="0"/>
          <p:nvPr/>
        </p:nvPicPr>
        <p:blipFill rotWithShape="1">
          <a:blip r:embed="rId5">
            <a:alphaModFix/>
          </a:blip>
          <a:srcRect b="0" l="0" r="0" t="0"/>
          <a:stretch/>
        </p:blipFill>
        <p:spPr>
          <a:xfrm>
            <a:off x="911458" y="1751226"/>
            <a:ext cx="2746142" cy="1231985"/>
          </a:xfrm>
          <a:prstGeom prst="rect">
            <a:avLst/>
          </a:prstGeom>
          <a:noFill/>
          <a:ln>
            <a:noFill/>
          </a:ln>
        </p:spPr>
      </p:pic>
      <p:sp>
        <p:nvSpPr>
          <p:cNvPr id="358" name="Google Shape;358;p20"/>
          <p:cNvSpPr txBox="1"/>
          <p:nvPr/>
        </p:nvSpPr>
        <p:spPr>
          <a:xfrm>
            <a:off x="-33624" y="2961725"/>
            <a:ext cx="50771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900" u="none" cap="none" strike="noStrike">
                <a:solidFill>
                  <a:srgbClr val="000000"/>
                </a:solidFill>
                <a:latin typeface="Arial"/>
                <a:ea typeface="Arial"/>
                <a:cs typeface="Arial"/>
                <a:sym typeface="Arial"/>
              </a:rPr>
              <a:t>4 Problems With Course Evaluations</a:t>
            </a:r>
            <a:r>
              <a:rPr b="0" i="0" lang="en-US" sz="900" u="none" cap="none" strike="noStrike">
                <a:solidFill>
                  <a:schemeClr val="dk1"/>
                </a:solidFill>
                <a:latin typeface="Times New Roman"/>
                <a:ea typeface="Times New Roman"/>
                <a:cs typeface="Times New Roman"/>
                <a:sym typeface="Times New Roman"/>
              </a:rPr>
              <a:t> [Digital image]</a:t>
            </a:r>
            <a:r>
              <a:rPr b="0" i="0" lang="en-US" sz="900" u="none" cap="none" strike="noStrike">
                <a:solidFill>
                  <a:srgbClr val="000000"/>
                </a:solidFill>
                <a:latin typeface="Arial"/>
                <a:ea typeface="Arial"/>
                <a:cs typeface="Arial"/>
                <a:sym typeface="Arial"/>
              </a:rPr>
              <a:t>. Retrieved from </a:t>
            </a:r>
            <a:r>
              <a:rPr b="0" i="0" lang="en-US" sz="900" u="sng" cap="none" strike="noStrike">
                <a:solidFill>
                  <a:srgbClr val="000000"/>
                </a:solidFill>
                <a:latin typeface="Arial"/>
                <a:ea typeface="Arial"/>
                <a:cs typeface="Arial"/>
                <a:sym typeface="Arial"/>
                <a:hlinkClick r:id="rId6"/>
              </a:rPr>
              <a:t>https://www.getnclass.com/4-problems-with-evaluations/</a:t>
            </a:r>
            <a:endParaRPr b="0" i="1" sz="900" u="none" cap="none" strike="noStrike">
              <a:solidFill>
                <a:srgbClr val="000000"/>
              </a:solidFill>
              <a:latin typeface="Arial"/>
              <a:ea typeface="Arial"/>
              <a:cs typeface="Arial"/>
              <a:sym typeface="Arial"/>
            </a:endParaRPr>
          </a:p>
        </p:txBody>
      </p:sp>
      <p:sp>
        <p:nvSpPr>
          <p:cNvPr id="359" name="Google Shape;359;p20"/>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0"/>
          <p:cNvSpPr/>
          <p:nvPr/>
        </p:nvSpPr>
        <p:spPr>
          <a:xfrm>
            <a:off x="3101873" y="1334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362" name="Google Shape;362;p20"/>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363" name="Google Shape;363;p20"/>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364" name="Google Shape;364;p20"/>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21"/>
          <p:cNvSpPr/>
          <p:nvPr/>
        </p:nvSpPr>
        <p:spPr>
          <a:xfrm>
            <a:off x="539551" y="123478"/>
            <a:ext cx="8380817"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 30    </a:t>
            </a:r>
            <a:r>
              <a:rPr b="0" i="0" lang="en-US" sz="1400" u="none" cap="none" strike="noStrike">
                <a:solidFill>
                  <a:schemeClr val="dk1"/>
                </a:solidFill>
                <a:latin typeface="Times New Roman"/>
                <a:ea typeface="Times New Roman"/>
                <a:cs typeface="Times New Roman"/>
                <a:sym typeface="Times New Roman"/>
              </a:rPr>
              <a:t>minutes（offline）</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370" name="Google Shape;370;p21"/>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371" name="Google Shape;371;p21"/>
          <p:cNvGraphicFramePr/>
          <p:nvPr/>
        </p:nvGraphicFramePr>
        <p:xfrm>
          <a:off x="28759" y="1198921"/>
          <a:ext cx="3000000" cy="3000000"/>
        </p:xfrm>
        <a:graphic>
          <a:graphicData uri="http://schemas.openxmlformats.org/drawingml/2006/table">
            <a:tbl>
              <a:tblPr>
                <a:noFill/>
                <a:tableStyleId>{778C66D8-140F-4091-9721-54B6C4E582A3}</a:tableStyleId>
              </a:tblPr>
              <a:tblGrid>
                <a:gridCol w="4438525"/>
                <a:gridCol w="4641225"/>
              </a:tblGrid>
              <a:tr h="368075">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0" i="0" sz="1400" u="none" cap="none" strike="noStrike">
                        <a:solidFill>
                          <a:schemeClr val="dk1"/>
                        </a:solidFill>
                        <a:latin typeface="Times New Roman"/>
                        <a:ea typeface="Times New Roman"/>
                        <a:cs typeface="Times New Roman"/>
                        <a:sym typeface="Times New Roman"/>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The learners write a journal with the resources available.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23300">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A 3-paragraph narrative of personal thoughts, impressions, concerns or future plans.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835900">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Dietary guidelines for Americans 2015-2020(eighth edition)</a:t>
                      </a:r>
                      <a:r>
                        <a:rPr b="0" i="0" lang="en-US" sz="1000" u="sng" cap="none" strike="noStrike">
                          <a:solidFill>
                            <a:schemeClr val="dk1"/>
                          </a:solidFill>
                          <a:latin typeface="Times New Roman"/>
                          <a:ea typeface="Times New Roman"/>
                          <a:cs typeface="Times New Roman"/>
                          <a:sym typeface="Times New Roman"/>
                          <a:hlinkClick r:id="rId3"/>
                        </a:rPr>
                        <a:t> </a:t>
                      </a:r>
                      <a:r>
                        <a:rPr b="0" i="0" lang="en-US" sz="1000" u="sng" cap="none" strike="noStrike">
                          <a:solidFill>
                            <a:srgbClr val="0000FF"/>
                          </a:solidFill>
                          <a:latin typeface="Times New Roman"/>
                          <a:ea typeface="Times New Roman"/>
                          <a:cs typeface="Times New Roman"/>
                          <a:sym typeface="Times New Roman"/>
                          <a:hlinkClick r:id="rId4"/>
                        </a:rPr>
                        <a:t>https://www.dietaryguidelines.gov/sites/default/files/2019-05/2015-2020_Dietary_Guidelines.pdf</a:t>
                      </a:r>
                      <a:endParaRPr b="0" i="0" sz="1000" u="none" cap="none" strike="noStrike">
                        <a:solidFill>
                          <a:srgbClr val="0000FF"/>
                        </a:solidFill>
                        <a:latin typeface="Times New Roman"/>
                        <a:ea typeface="Times New Roman"/>
                        <a:cs typeface="Times New Roman"/>
                        <a:sym typeface="Times New Roman"/>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Leaderboards Report </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Checklist</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New MyPlate guide</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Discussions</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Groupwork</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Notes on the dietary guidelines and other resources</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Questions provided by instructor to prompt learners to think about how to write a reflective journal.</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99500">
                <a:tc rowSpan="2">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get the report of  points and badges in the Leaderboards before they write the journal.</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This is an offline activity to make sure students have enough time to reflect what they have learned in the 120-minute online course and what activities they have done after learning the course content.</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identify what are healthy eating patterns and their experience.</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list what they think they have learned.</a:t>
                      </a:r>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Learners will be able to write how the course has changed their knowledge and thinking about eating habits. </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58025">
                <a:tc vMerge="1"/>
                <a:tc>
                  <a:txBody>
                    <a:bodyPr/>
                    <a:lstStyle/>
                    <a:p>
                      <a:pPr indent="0" lvl="0" marL="0"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84138" lvl="0" marL="92075" marR="0" rtl="0" algn="l">
                        <a:lnSpc>
                          <a:spcPct val="100000"/>
                        </a:lnSpc>
                        <a:spcBef>
                          <a:spcPts val="0"/>
                        </a:spcBef>
                        <a:spcAft>
                          <a:spcPts val="0"/>
                        </a:spcAft>
                        <a:buClr>
                          <a:srgbClr val="000000"/>
                        </a:buClr>
                        <a:buSzPts val="1000"/>
                        <a:buFont typeface="Calibri"/>
                        <a:buChar char="●"/>
                      </a:pPr>
                      <a:r>
                        <a:rPr b="0" i="0" lang="en-US" sz="1000" u="none" cap="none" strike="noStrike">
                          <a:solidFill>
                            <a:schemeClr val="dk1"/>
                          </a:solidFill>
                          <a:latin typeface="Times New Roman"/>
                          <a:ea typeface="Times New Roman"/>
                          <a:cs typeface="Times New Roman"/>
                          <a:sym typeface="Times New Roman"/>
                        </a:rPr>
                        <a:t>Available resources</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372" name="Google Shape;372;p21"/>
          <p:cNvSpPr txBox="1"/>
          <p:nvPr/>
        </p:nvSpPr>
        <p:spPr>
          <a:xfrm>
            <a:off x="1848507" y="659922"/>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Reflective Journal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4.3</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1"/>
          <p:cNvSpPr/>
          <p:nvPr/>
        </p:nvSpPr>
        <p:spPr>
          <a:xfrm>
            <a:off x="67299" y="1236282"/>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1"/>
          <p:cNvSpPr/>
          <p:nvPr/>
        </p:nvSpPr>
        <p:spPr>
          <a:xfrm>
            <a:off x="3101873" y="1334160"/>
            <a:ext cx="1092961" cy="40117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1"/>
          <p:cNvSpPr/>
          <p:nvPr/>
        </p:nvSpPr>
        <p:spPr>
          <a:xfrm>
            <a:off x="110845" y="1407052"/>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376" name="Google Shape;376;p21"/>
          <p:cNvSpPr/>
          <p:nvPr/>
        </p:nvSpPr>
        <p:spPr>
          <a:xfrm>
            <a:off x="1194086" y="1411016"/>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377" name="Google Shape;377;p21"/>
          <p:cNvSpPr/>
          <p:nvPr/>
        </p:nvSpPr>
        <p:spPr>
          <a:xfrm>
            <a:off x="2132992" y="1407051"/>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378" name="Google Shape;378;p21"/>
          <p:cNvSpPr/>
          <p:nvPr/>
        </p:nvSpPr>
        <p:spPr>
          <a:xfrm>
            <a:off x="3189290" y="1407051"/>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pic>
        <p:nvPicPr>
          <p:cNvPr id="379" name="Google Shape;379;p21"/>
          <p:cNvPicPr preferRelativeResize="0"/>
          <p:nvPr/>
        </p:nvPicPr>
        <p:blipFill rotWithShape="1">
          <a:blip r:embed="rId5">
            <a:alphaModFix/>
          </a:blip>
          <a:srcRect b="0" l="0" r="0" t="0"/>
          <a:stretch/>
        </p:blipFill>
        <p:spPr>
          <a:xfrm>
            <a:off x="809426" y="1702754"/>
            <a:ext cx="1933774" cy="1601362"/>
          </a:xfrm>
          <a:prstGeom prst="rect">
            <a:avLst/>
          </a:prstGeom>
          <a:noFill/>
          <a:ln>
            <a:noFill/>
          </a:ln>
        </p:spPr>
      </p:pic>
      <p:sp>
        <p:nvSpPr>
          <p:cNvPr id="380" name="Google Shape;380;p21"/>
          <p:cNvSpPr txBox="1"/>
          <p:nvPr/>
        </p:nvSpPr>
        <p:spPr>
          <a:xfrm>
            <a:off x="96051" y="3370478"/>
            <a:ext cx="40987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Online Journal[Digital image]. Retrieved from </a:t>
            </a:r>
            <a:r>
              <a:rPr b="0" i="0" lang="en-US" sz="1000" u="sng" cap="none" strike="noStrike">
                <a:solidFill>
                  <a:srgbClr val="000000"/>
                </a:solidFill>
                <a:latin typeface="Arial"/>
                <a:ea typeface="Arial"/>
                <a:cs typeface="Arial"/>
                <a:sym typeface="Arial"/>
                <a:hlinkClick r:id="rId6"/>
              </a:rPr>
              <a:t>http://www.onlinejournal.com/reflective-journal-how-to</a:t>
            </a:r>
            <a:endParaRPr b="0" i="0" sz="1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pic>
        <p:nvPicPr>
          <p:cNvPr id="385" name="Google Shape;385;p22"/>
          <p:cNvPicPr preferRelativeResize="0"/>
          <p:nvPr/>
        </p:nvPicPr>
        <p:blipFill rotWithShape="1">
          <a:blip r:embed="rId3">
            <a:alphaModFix/>
          </a:blip>
          <a:srcRect b="0" l="0" r="0" t="0"/>
          <a:stretch/>
        </p:blipFill>
        <p:spPr>
          <a:xfrm>
            <a:off x="-3411" y="-7069"/>
            <a:ext cx="9147412" cy="5150569"/>
          </a:xfrm>
          <a:prstGeom prst="rect">
            <a:avLst/>
          </a:prstGeom>
          <a:noFill/>
          <a:ln>
            <a:noFill/>
          </a:ln>
        </p:spPr>
      </p:pic>
      <p:sp>
        <p:nvSpPr>
          <p:cNvPr id="386" name="Google Shape;386;p22"/>
          <p:cNvSpPr/>
          <p:nvPr/>
        </p:nvSpPr>
        <p:spPr>
          <a:xfrm>
            <a:off x="-3411" y="0"/>
            <a:ext cx="9147411" cy="5143500"/>
          </a:xfrm>
          <a:prstGeom prst="rect">
            <a:avLst/>
          </a:prstGeom>
          <a:solidFill>
            <a:srgbClr val="68A672">
              <a:alpha val="4313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7" name="Google Shape;387;p22"/>
          <p:cNvSpPr/>
          <p:nvPr/>
        </p:nvSpPr>
        <p:spPr>
          <a:xfrm>
            <a:off x="4111475" y="2281561"/>
            <a:ext cx="5030700" cy="2861940"/>
          </a:xfrm>
          <a:prstGeom prst="rect">
            <a:avLst/>
          </a:prstGeom>
          <a:solidFill>
            <a:srgbClr val="3E5F45"/>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References: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Dicheva, D., Dichev, C., Agre, G., &amp; Angelova, G. (2015). Gamification in education: A </a:t>
            </a:r>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      systematic mapping study</a:t>
            </a:r>
            <a:r>
              <a:rPr b="0" i="1" lang="en-US" sz="1000" u="none" cap="none" strike="noStrike">
                <a:solidFill>
                  <a:schemeClr val="lt1"/>
                </a:solidFill>
                <a:latin typeface="Times New Roman"/>
                <a:ea typeface="Times New Roman"/>
                <a:cs typeface="Times New Roman"/>
                <a:sym typeface="Times New Roman"/>
              </a:rPr>
              <a:t>. Journal of Educational Technology &amp; Society, </a:t>
            </a:r>
            <a:r>
              <a:rPr b="0" i="0" lang="en-US" sz="1000" u="none" cap="none" strike="noStrike">
                <a:solidFill>
                  <a:schemeClr val="lt1"/>
                </a:solidFill>
                <a:latin typeface="Times New Roman"/>
                <a:ea typeface="Times New Roman"/>
                <a:cs typeface="Times New Roman"/>
                <a:sym typeface="Times New Roman"/>
              </a:rPr>
              <a:t>18(3), 75-88.</a:t>
            </a:r>
            <a:endParaRPr b="0" i="0" sz="1000" u="none" cap="none" strike="noStrike">
              <a:solidFill>
                <a:schemeClr val="lt1"/>
              </a:solidFill>
              <a:highlight>
                <a:srgbClr val="F0F0F0"/>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000" u="none" cap="none" strike="noStrike">
                <a:solidFill>
                  <a:schemeClr val="lt1"/>
                </a:solidFill>
                <a:latin typeface="Times New Roman"/>
                <a:ea typeface="Times New Roman"/>
                <a:cs typeface="Times New Roman"/>
                <a:sym typeface="Times New Roman"/>
              </a:rPr>
              <a:t>Grabowski, B. L., Beaudoin, M., Jung, I., Suzuki, K., &amp; Kurtz, G. (2013). </a:t>
            </a:r>
            <a:r>
              <a:rPr b="0" i="1" lang="en-US" sz="1000" u="none" cap="none" strike="noStrike">
                <a:solidFill>
                  <a:schemeClr val="lt1"/>
                </a:solidFill>
                <a:latin typeface="Times New Roman"/>
                <a:ea typeface="Times New Roman"/>
                <a:cs typeface="Times New Roman"/>
                <a:sym typeface="Times New Roman"/>
              </a:rPr>
              <a:t>Online learner </a:t>
            </a:r>
            <a:endParaRPr/>
          </a:p>
          <a:p>
            <a:pPr indent="0" lvl="0" marL="0" marR="0" rtl="0" algn="l">
              <a:lnSpc>
                <a:spcPct val="100000"/>
              </a:lnSpc>
              <a:spcBef>
                <a:spcPts val="0"/>
              </a:spcBef>
              <a:spcAft>
                <a:spcPts val="0"/>
              </a:spcAft>
              <a:buNone/>
            </a:pPr>
            <a:r>
              <a:rPr b="0" i="1" lang="en-US" sz="1000" u="none" cap="none" strike="noStrike">
                <a:solidFill>
                  <a:schemeClr val="lt1"/>
                </a:solidFill>
                <a:latin typeface="Times New Roman"/>
                <a:ea typeface="Times New Roman"/>
                <a:cs typeface="Times New Roman"/>
                <a:sym typeface="Times New Roman"/>
              </a:rPr>
              <a:t>      competencies</a:t>
            </a:r>
            <a:r>
              <a:rPr b="0" i="0" lang="en-US" sz="1000" u="none" cap="none" strike="noStrike">
                <a:solidFill>
                  <a:schemeClr val="lt1"/>
                </a:solidFill>
                <a:latin typeface="Times New Roman"/>
                <a:ea typeface="Times New Roman"/>
                <a:cs typeface="Times New Roman"/>
                <a:sym typeface="Times New Roman"/>
              </a:rPr>
              <a:t> Information Age Publishing.</a:t>
            </a:r>
            <a:endParaRPr/>
          </a:p>
          <a:p>
            <a:pPr indent="0" lvl="0" marL="0" marR="0" rtl="0" algn="l">
              <a:lnSpc>
                <a:spcPct val="100000"/>
              </a:lnSpc>
              <a:spcBef>
                <a:spcPts val="0"/>
              </a:spcBef>
              <a:spcAft>
                <a:spcPts val="0"/>
              </a:spcAft>
              <a:buNone/>
            </a:pPr>
            <a:r>
              <a:rPr b="0" i="0" lang="en-US" sz="1000" u="none" cap="none" strike="noStrike">
                <a:solidFill>
                  <a:schemeClr val="lt1"/>
                </a:solidFill>
                <a:latin typeface="Times New Roman"/>
                <a:ea typeface="Times New Roman"/>
                <a:cs typeface="Times New Roman"/>
                <a:sym typeface="Times New Roman"/>
              </a:rPr>
              <a:t>Klein, J. D., &amp; ebrary, I. (2004). </a:t>
            </a:r>
            <a:r>
              <a:rPr b="0" i="1" lang="en-US" sz="1000" u="none" cap="none" strike="noStrike">
                <a:solidFill>
                  <a:schemeClr val="lt1"/>
                </a:solidFill>
                <a:latin typeface="Times New Roman"/>
                <a:ea typeface="Times New Roman"/>
                <a:cs typeface="Times New Roman"/>
                <a:sym typeface="Times New Roman"/>
              </a:rPr>
              <a:t>Instructor competencies: Standards for face-to-face, online, </a:t>
            </a:r>
            <a:endParaRPr/>
          </a:p>
          <a:p>
            <a:pPr indent="0" lvl="0" marL="0" marR="0" rtl="0" algn="l">
              <a:lnSpc>
                <a:spcPct val="100000"/>
              </a:lnSpc>
              <a:spcBef>
                <a:spcPts val="0"/>
              </a:spcBef>
              <a:spcAft>
                <a:spcPts val="0"/>
              </a:spcAft>
              <a:buNone/>
            </a:pPr>
            <a:r>
              <a:rPr b="0" i="1" lang="en-US" sz="1000" u="none" cap="none" strike="noStrike">
                <a:solidFill>
                  <a:schemeClr val="lt1"/>
                </a:solidFill>
                <a:latin typeface="Times New Roman"/>
                <a:ea typeface="Times New Roman"/>
                <a:cs typeface="Times New Roman"/>
                <a:sym typeface="Times New Roman"/>
              </a:rPr>
              <a:t>      and blended settings</a:t>
            </a:r>
            <a:r>
              <a:rPr b="0" i="0" lang="en-US" sz="1000" u="none" cap="none" strike="noStrike">
                <a:solidFill>
                  <a:schemeClr val="lt1"/>
                </a:solidFill>
                <a:latin typeface="Times New Roman"/>
                <a:ea typeface="Times New Roman"/>
                <a:cs typeface="Times New Roman"/>
                <a:sym typeface="Times New Roman"/>
              </a:rPr>
              <a:t> ([Rev. 3rd]. ed.). Greenwich, Conn: IAP--Information Age Pub.</a:t>
            </a:r>
            <a:endParaRPr b="0" i="0" sz="10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Looyestyn, J., Kernot, J., Boshoff, K., Ryan, J., Edney, S., &amp; Maher, C. (2017). Does </a:t>
            </a:r>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      gamification increase engagement with online programs? A systematic review. </a:t>
            </a:r>
            <a:r>
              <a:rPr b="0" i="1" lang="en-US" sz="1000" u="none" cap="none" strike="noStrike">
                <a:solidFill>
                  <a:schemeClr val="lt1"/>
                </a:solidFill>
                <a:latin typeface="Times New Roman"/>
                <a:ea typeface="Times New Roman"/>
                <a:cs typeface="Times New Roman"/>
                <a:sym typeface="Times New Roman"/>
              </a:rPr>
              <a:t>PloS One</a:t>
            </a:r>
            <a:r>
              <a:rPr b="0" i="0" lang="en-US" sz="1000" u="none" cap="none" strike="noStrike">
                <a:solidFill>
                  <a:schemeClr val="lt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      12(3), e0173403. doi:10.1371/journal.pone.0173403</a:t>
            </a:r>
            <a:endParaRPr b="0" i="0" sz="10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000" u="none" cap="none" strike="noStrike">
                <a:solidFill>
                  <a:schemeClr val="lt1"/>
                </a:solidFill>
                <a:latin typeface="Times New Roman"/>
                <a:ea typeface="Times New Roman"/>
                <a:cs typeface="Times New Roman"/>
                <a:sym typeface="Times New Roman"/>
              </a:rPr>
              <a:t>UC Regents.(2019). </a:t>
            </a:r>
            <a:r>
              <a:rPr b="0" i="1" lang="en-US" sz="1000" u="none" cap="none" strike="noStrike">
                <a:solidFill>
                  <a:schemeClr val="lt1"/>
                </a:solidFill>
                <a:latin typeface="Times New Roman"/>
                <a:ea typeface="Times New Roman"/>
                <a:cs typeface="Times New Roman"/>
                <a:sym typeface="Times New Roman"/>
              </a:rPr>
              <a:t>Berkeley center for teaching and learning. </a:t>
            </a:r>
            <a:r>
              <a:rPr b="0" i="0" lang="en-US" sz="1000" u="none" cap="none" strike="noStrike">
                <a:solidFill>
                  <a:schemeClr val="lt1"/>
                </a:solidFill>
                <a:latin typeface="Times New Roman"/>
                <a:ea typeface="Times New Roman"/>
                <a:cs typeface="Times New Roman"/>
                <a:sym typeface="Times New Roman"/>
              </a:rPr>
              <a:t>Retrieved from </a:t>
            </a:r>
            <a:endParaRPr/>
          </a:p>
          <a:p>
            <a:pPr indent="0" lvl="0" marL="0" marR="0" rtl="0" algn="l">
              <a:lnSpc>
                <a:spcPct val="100000"/>
              </a:lnSpc>
              <a:spcBef>
                <a:spcPts val="0"/>
              </a:spcBef>
              <a:spcAft>
                <a:spcPts val="0"/>
              </a:spcAft>
              <a:buNone/>
            </a:pPr>
            <a:r>
              <a:rPr b="0" i="0" lang="en-US" sz="1000" u="sng" cap="none" strike="noStrike">
                <a:solidFill>
                  <a:schemeClr val="lt1"/>
                </a:solidFill>
                <a:latin typeface="Times New Roman"/>
                <a:ea typeface="Times New Roman"/>
                <a:cs typeface="Times New Roman"/>
                <a:sym typeface="Times New Roman"/>
                <a:hlinkClick r:id="rId4"/>
              </a:rPr>
              <a:t>      https://teaching.berkeley.edu/</a:t>
            </a:r>
            <a:endParaRPr b="0" i="0" sz="10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000" u="sng" cap="none" strike="noStrike">
                <a:solidFill>
                  <a:schemeClr val="lt1"/>
                </a:solidFill>
                <a:latin typeface="Times New Roman"/>
                <a:ea typeface="Times New Roman"/>
                <a:cs typeface="Times New Roman"/>
                <a:sym typeface="Times New Roman"/>
                <a:hlinkClick r:id="rId5"/>
              </a:rPr>
              <a:t>      USDA Choose MyPlate. </a:t>
            </a:r>
            <a:r>
              <a:rPr b="0" i="1" lang="en-US" sz="1000" u="none" cap="none" strike="noStrike">
                <a:solidFill>
                  <a:schemeClr val="lt1"/>
                </a:solidFill>
                <a:latin typeface="Times New Roman"/>
                <a:ea typeface="Times New Roman"/>
                <a:cs typeface="Times New Roman"/>
                <a:sym typeface="Times New Roman"/>
              </a:rPr>
              <a:t>2015-2020 Dietary Guidelines for Americans. </a:t>
            </a:r>
            <a:r>
              <a:rPr b="0" i="0" lang="en-US" sz="1000" u="none" cap="none" strike="noStrike">
                <a:solidFill>
                  <a:schemeClr val="lt1"/>
                </a:solidFill>
                <a:latin typeface="Times New Roman"/>
                <a:ea typeface="Times New Roman"/>
                <a:cs typeface="Times New Roman"/>
                <a:sym typeface="Times New Roman"/>
              </a:rPr>
              <a:t>Retrieved from </a:t>
            </a:r>
            <a:endParaRPr/>
          </a:p>
          <a:p>
            <a:pPr indent="0" lvl="0" marL="0" marR="0" rtl="0" algn="l">
              <a:lnSpc>
                <a:spcPct val="100000"/>
              </a:lnSpc>
              <a:spcBef>
                <a:spcPts val="0"/>
              </a:spcBef>
              <a:spcAft>
                <a:spcPts val="0"/>
              </a:spcAft>
              <a:buNone/>
            </a:pPr>
            <a:r>
              <a:rPr b="0" i="0" lang="en-US" sz="1000" u="none" cap="none" strike="noStrike">
                <a:solidFill>
                  <a:schemeClr val="lt1"/>
                </a:solidFill>
                <a:latin typeface="Times New Roman"/>
                <a:ea typeface="Times New Roman"/>
                <a:cs typeface="Times New Roman"/>
                <a:sym typeface="Times New Roman"/>
              </a:rPr>
              <a:t>    https://www.choosemyplate.gov/</a:t>
            </a:r>
            <a:endParaRPr b="0" i="0" sz="10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lt1"/>
                </a:solidFill>
                <a:latin typeface="Times New Roman"/>
                <a:ea typeface="Times New Roman"/>
                <a:cs typeface="Times New Roman"/>
                <a:sym typeface="Times New Roman"/>
              </a:rPr>
              <a:t>U.S. DEPARTMENT OF AGRICULTURE. Retrieved from </a:t>
            </a:r>
            <a:endParaRPr/>
          </a:p>
          <a:p>
            <a:pPr indent="0" lvl="0" marL="0" marR="0" rtl="0" algn="l">
              <a:lnSpc>
                <a:spcPct val="100000"/>
              </a:lnSpc>
              <a:spcBef>
                <a:spcPts val="0"/>
              </a:spcBef>
              <a:spcAft>
                <a:spcPts val="0"/>
              </a:spcAft>
              <a:buClr>
                <a:srgbClr val="000000"/>
              </a:buClr>
              <a:buSzPts val="1400"/>
              <a:buFont typeface="Arial"/>
              <a:buNone/>
            </a:pPr>
            <a:r>
              <a:rPr b="0" i="0" lang="en-US" sz="1000" u="sng" cap="none" strike="noStrike">
                <a:solidFill>
                  <a:schemeClr val="lt1"/>
                </a:solidFill>
                <a:latin typeface="Times New Roman"/>
                <a:ea typeface="Times New Roman"/>
                <a:cs typeface="Times New Roman"/>
                <a:sym typeface="Times New Roman"/>
                <a:hlinkClick r:id="rId6"/>
              </a:rPr>
              <a:t>       https://www.choosemyplate.gov/eathealthy/WhatIsMyPlate</a:t>
            </a:r>
            <a:endParaRPr b="0" i="0" sz="1000" u="sng"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3"/>
          <p:cNvSpPr txBox="1"/>
          <p:nvPr/>
        </p:nvSpPr>
        <p:spPr>
          <a:xfrm>
            <a:off x="-5699" y="5326056"/>
            <a:ext cx="9149699" cy="271381"/>
          </a:xfrm>
          <a:prstGeom prst="rect">
            <a:avLst/>
          </a:prstGeom>
          <a:noFill/>
          <a:ln>
            <a:noFill/>
          </a:ln>
        </p:spPr>
        <p:txBody>
          <a:bodyPr anchorCtr="0" anchor="ctr" bIns="25700" lIns="51400" spcFirstLastPara="1" rIns="51400" wrap="square" tIns="25700">
            <a:noAutofit/>
          </a:bodyPr>
          <a:lstStyle/>
          <a:p>
            <a:pPr indent="0" lvl="0" marL="0" marR="0" rtl="0" algn="l">
              <a:lnSpc>
                <a:spcPct val="100000"/>
              </a:lnSpc>
              <a:spcBef>
                <a:spcPts val="0"/>
              </a:spcBef>
              <a:spcAft>
                <a:spcPts val="0"/>
              </a:spcAft>
              <a:buClr>
                <a:schemeClr val="lt1"/>
              </a:buClr>
              <a:buSzPts val="2000"/>
              <a:buFont typeface="Calibri"/>
              <a:buNone/>
            </a:pPr>
            <a:r>
              <a:t/>
            </a:r>
            <a:endParaRPr b="1" i="0" sz="2000" u="none" cap="none" strike="noStrike">
              <a:solidFill>
                <a:srgbClr val="FF0000"/>
              </a:solidFill>
              <a:latin typeface="Microsoft Yahei"/>
              <a:ea typeface="Microsoft Yahei"/>
              <a:cs typeface="Microsoft Yahei"/>
              <a:sym typeface="Microsoft Yahei"/>
            </a:endParaRPr>
          </a:p>
        </p:txBody>
      </p:sp>
      <p:sp>
        <p:nvSpPr>
          <p:cNvPr id="67" name="Google Shape;67;p3"/>
          <p:cNvSpPr/>
          <p:nvPr/>
        </p:nvSpPr>
        <p:spPr>
          <a:xfrm>
            <a:off x="539552" y="123478"/>
            <a:ext cx="8064896" cy="6617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120 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68" name="Google Shape;68;p3"/>
          <p:cNvSpPr/>
          <p:nvPr/>
        </p:nvSpPr>
        <p:spPr>
          <a:xfrm>
            <a:off x="539552" y="123478"/>
            <a:ext cx="7992888" cy="432048"/>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 name="Google Shape;69;p3"/>
          <p:cNvSpPr/>
          <p:nvPr/>
        </p:nvSpPr>
        <p:spPr>
          <a:xfrm>
            <a:off x="539552" y="699542"/>
            <a:ext cx="8064896" cy="2033032"/>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 name="Google Shape;70;p3"/>
          <p:cNvSpPr txBox="1"/>
          <p:nvPr/>
        </p:nvSpPr>
        <p:spPr>
          <a:xfrm>
            <a:off x="620150" y="699500"/>
            <a:ext cx="7810800" cy="20330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CC"/>
                </a:solidFill>
                <a:latin typeface="Calibri"/>
                <a:ea typeface="Calibri"/>
                <a:cs typeface="Calibri"/>
                <a:sym typeface="Calibri"/>
              </a:rPr>
              <a:t>Expected outcomes: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By the end of this online learning course,100% of the  learners will be able to :</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define the concept “What is MyPlate? “by watching tutorials and reading USDA’s nutritional guidelines.</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identify healthy eating patterns by reading online articles and discussion with peers and instructor.</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use key elements of healthy eating patterns to construct the knowledge base of MyPlate by redesigning MyPlate icon in teams.</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create a healthy grocery checklist for families by combining healthy food choices with calorie limits from USDA’s nutritional guidelines.</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Value the meal choices by asking a USDA expert and writing a reflective journal to make shifts in the current daily choices to align with USDA’s nutritional guidelines.</a:t>
            </a:r>
            <a:endParaRPr/>
          </a:p>
          <a:p>
            <a:pPr indent="-304800" lvl="0" marL="45720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   </a:t>
            </a:r>
            <a:endParaRPr/>
          </a:p>
          <a:p>
            <a:pPr indent="0" lvl="0" marL="15240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71" name="Google Shape;71;p3"/>
          <p:cNvSpPr/>
          <p:nvPr/>
        </p:nvSpPr>
        <p:spPr>
          <a:xfrm>
            <a:off x="539552" y="2877784"/>
            <a:ext cx="8064896" cy="22186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 name="Google Shape;72;p3"/>
          <p:cNvSpPr txBox="1"/>
          <p:nvPr/>
        </p:nvSpPr>
        <p:spPr>
          <a:xfrm>
            <a:off x="620150" y="2959792"/>
            <a:ext cx="7660981" cy="21390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CC"/>
                </a:solidFill>
                <a:latin typeface="Calibri"/>
                <a:ea typeface="Calibri"/>
                <a:cs typeface="Calibri"/>
                <a:sym typeface="Calibri"/>
              </a:rPr>
              <a:t>Resources: </a:t>
            </a:r>
            <a:r>
              <a:rPr b="0" i="0" lang="en-US" sz="1200" u="none" cap="none" strike="noStrike">
                <a:solidFill>
                  <a:srgbClr val="000000"/>
                </a:solidFill>
                <a:latin typeface="Calibri"/>
                <a:ea typeface="Calibri"/>
                <a:cs typeface="Calibri"/>
                <a:sym typeface="Calibri"/>
              </a:rPr>
              <a:t>Laptop/computer/tablet/smartphone, Internet connection, Syllabus, Online videos, Articles/PDF’s, Simulations, Quizzes, Padlet, Mindmaister, tutorials, Internet connection, videoconferencing software, websites, Infographics, rubrics, checklist, guidelines, Google Products</a:t>
            </a:r>
            <a:endParaRPr b="1" i="0" sz="1800" u="none" cap="none" strike="noStrike">
              <a:solidFill>
                <a:srgbClr val="0000CC"/>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Facilities: </a:t>
            </a:r>
            <a:r>
              <a:rPr b="0" i="0" lang="en-US" sz="1200" u="none" cap="none" strike="noStrike">
                <a:solidFill>
                  <a:srgbClr val="000000"/>
                </a:solidFill>
                <a:latin typeface="Calibri"/>
                <a:ea typeface="Calibri"/>
                <a:cs typeface="Calibri"/>
                <a:sym typeface="Calibri"/>
              </a:rPr>
              <a:t>Online: Blackboard （Bb)</a:t>
            </a:r>
            <a:endParaRPr b="1" i="0" sz="1800" u="none" cap="none" strike="noStrike">
              <a:solidFill>
                <a:srgbClr val="0000CC"/>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Stakeholders: </a:t>
            </a:r>
            <a:r>
              <a:rPr b="0" i="0" lang="en-US" sz="1200" u="none" cap="none" strike="noStrike">
                <a:solidFill>
                  <a:srgbClr val="000000"/>
                </a:solidFill>
                <a:latin typeface="Calibri"/>
                <a:ea typeface="Calibri"/>
                <a:cs typeface="Calibri"/>
                <a:sym typeface="Calibri"/>
              </a:rPr>
              <a:t>Online instructor( monitor);  Non-profit health center clients (can be adults, young adults or adolescent, children); Families of the clients; Board of the clinic; Administrators of the clinic; Health care providers; </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grpSp>
        <p:nvGrpSpPr>
          <p:cNvPr id="77" name="Google Shape;77;p4"/>
          <p:cNvGrpSpPr/>
          <p:nvPr/>
        </p:nvGrpSpPr>
        <p:grpSpPr>
          <a:xfrm>
            <a:off x="181395" y="2258490"/>
            <a:ext cx="8849278" cy="2536153"/>
            <a:chOff x="329183" y="2057400"/>
            <a:chExt cx="8849278" cy="2536153"/>
          </a:xfrm>
        </p:grpSpPr>
        <p:sp>
          <p:nvSpPr>
            <p:cNvPr id="78" name="Google Shape;78;p4"/>
            <p:cNvSpPr/>
            <p:nvPr/>
          </p:nvSpPr>
          <p:spPr>
            <a:xfrm>
              <a:off x="7524240" y="2199191"/>
              <a:ext cx="1647193" cy="1271452"/>
            </a:xfrm>
            <a:prstGeom prst="wedgeRoundRectCallout">
              <a:avLst>
                <a:gd fmla="val -205860" name="adj1"/>
                <a:gd fmla="val 37868" name="adj2"/>
                <a:gd fmla="val 16667" name="adj3"/>
              </a:avLst>
            </a:prstGeom>
            <a:noFill/>
            <a:ln cap="flat" cmpd="sng" w="12700">
              <a:solidFill>
                <a:srgbClr val="395E89"/>
              </a:solidFill>
              <a:prstDash val="solid"/>
              <a:round/>
              <a:headEnd len="sm" w="sm" type="none"/>
              <a:tailEnd len="sm" w="sm" type="none"/>
            </a:ln>
          </p:spPr>
          <p:txBody>
            <a:bodyPr anchorCtr="0" anchor="ctr" bIns="36000" lIns="36000" spcFirstLastPara="1" rIns="36000" wrap="square" tIns="36000">
              <a:noAutofit/>
            </a:bodyPr>
            <a:lstStyle/>
            <a:p>
              <a:pPr indent="-107950" lvl="0" marL="171450" marR="0" rtl="0" algn="l">
                <a:lnSpc>
                  <a:spcPct val="100000"/>
                </a:lnSpc>
                <a:spcBef>
                  <a:spcPts val="0"/>
                </a:spcBef>
                <a:spcAft>
                  <a:spcPts val="0"/>
                </a:spcAft>
                <a:buClr>
                  <a:schemeClr val="dk1"/>
                </a:buClr>
                <a:buSzPts val="1000"/>
                <a:buFont typeface="Arial"/>
                <a:buNone/>
              </a:pPr>
              <a:r>
                <a:t/>
              </a:r>
              <a:endParaRPr b="0" i="0" sz="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Redesign the icon MyPlate </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Post-demo Quiz </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Build 3 Healthy Meals for One Day</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Create a Healthy Grocery List for Families</a:t>
              </a:r>
              <a:endParaRPr/>
            </a:p>
          </p:txBody>
        </p:sp>
        <p:grpSp>
          <p:nvGrpSpPr>
            <p:cNvPr id="79" name="Google Shape;79;p4"/>
            <p:cNvGrpSpPr/>
            <p:nvPr/>
          </p:nvGrpSpPr>
          <p:grpSpPr>
            <a:xfrm>
              <a:off x="1255059" y="2057400"/>
              <a:ext cx="5716239" cy="2536153"/>
              <a:chOff x="1255059" y="1721912"/>
              <a:chExt cx="5716239" cy="2871641"/>
            </a:xfrm>
          </p:grpSpPr>
          <p:sp>
            <p:nvSpPr>
              <p:cNvPr id="80" name="Google Shape;80;p4"/>
              <p:cNvSpPr/>
              <p:nvPr/>
            </p:nvSpPr>
            <p:spPr>
              <a:xfrm>
                <a:off x="1255059" y="4297546"/>
                <a:ext cx="5377783" cy="296007"/>
              </a:xfrm>
              <a:prstGeom prst="rect">
                <a:avLst/>
              </a:prstGeom>
              <a:solidFill>
                <a:srgbClr val="C0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Healthy Eating Pedagogical &amp; Technical Infrastructure</a:t>
                </a:r>
                <a:endParaRPr/>
              </a:p>
            </p:txBody>
          </p:sp>
          <p:sp>
            <p:nvSpPr>
              <p:cNvPr id="81" name="Google Shape;81;p4"/>
              <p:cNvSpPr/>
              <p:nvPr/>
            </p:nvSpPr>
            <p:spPr>
              <a:xfrm>
                <a:off x="1624200" y="3981513"/>
                <a:ext cx="1224000" cy="18000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1200" u="none" cap="none" strike="noStrike">
                    <a:solidFill>
                      <a:srgbClr val="FFFFFF"/>
                    </a:solidFill>
                    <a:latin typeface="Arial"/>
                    <a:ea typeface="Arial"/>
                    <a:cs typeface="Arial"/>
                    <a:sym typeface="Arial"/>
                  </a:rPr>
                  <a:t>Introduction</a:t>
                </a:r>
                <a:endParaRPr/>
              </a:p>
            </p:txBody>
          </p:sp>
          <p:sp>
            <p:nvSpPr>
              <p:cNvPr id="82" name="Google Shape;82;p4"/>
              <p:cNvSpPr/>
              <p:nvPr/>
            </p:nvSpPr>
            <p:spPr>
              <a:xfrm>
                <a:off x="2848200" y="3981513"/>
                <a:ext cx="1214860" cy="180000"/>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1200" u="none" cap="none" strike="noStrike">
                    <a:solidFill>
                      <a:srgbClr val="FFFFFF"/>
                    </a:solidFill>
                    <a:latin typeface="Arial"/>
                    <a:ea typeface="Arial"/>
                    <a:cs typeface="Arial"/>
                    <a:sym typeface="Arial"/>
                  </a:rPr>
                  <a:t>Analysis</a:t>
                </a:r>
                <a:endParaRPr/>
              </a:p>
            </p:txBody>
          </p:sp>
          <p:sp>
            <p:nvSpPr>
              <p:cNvPr id="83" name="Google Shape;83;p4"/>
              <p:cNvSpPr/>
              <p:nvPr/>
            </p:nvSpPr>
            <p:spPr>
              <a:xfrm>
                <a:off x="4063059" y="3978572"/>
                <a:ext cx="1235875" cy="180000"/>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1200" u="none" cap="none" strike="noStrike">
                    <a:solidFill>
                      <a:srgbClr val="FFFFFF"/>
                    </a:solidFill>
                    <a:latin typeface="Arial"/>
                    <a:ea typeface="Arial"/>
                    <a:cs typeface="Arial"/>
                    <a:sym typeface="Arial"/>
                  </a:rPr>
                  <a:t>Demonstration</a:t>
                </a:r>
                <a:endParaRPr/>
              </a:p>
            </p:txBody>
          </p:sp>
          <p:sp>
            <p:nvSpPr>
              <p:cNvPr id="84" name="Google Shape;84;p4"/>
              <p:cNvSpPr/>
              <p:nvPr/>
            </p:nvSpPr>
            <p:spPr>
              <a:xfrm>
                <a:off x="5298935" y="3978149"/>
                <a:ext cx="1224000" cy="180000"/>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1200" u="none" cap="none" strike="noStrike">
                    <a:solidFill>
                      <a:srgbClr val="FFFFFF"/>
                    </a:solidFill>
                    <a:latin typeface="Arial"/>
                    <a:ea typeface="Arial"/>
                    <a:cs typeface="Arial"/>
                    <a:sym typeface="Arial"/>
                  </a:rPr>
                  <a:t>Assessment</a:t>
                </a:r>
                <a:endParaRPr/>
              </a:p>
            </p:txBody>
          </p:sp>
          <p:sp>
            <p:nvSpPr>
              <p:cNvPr id="85" name="Google Shape;85;p4"/>
              <p:cNvSpPr/>
              <p:nvPr/>
            </p:nvSpPr>
            <p:spPr>
              <a:xfrm>
                <a:off x="4876076" y="2612634"/>
                <a:ext cx="468000" cy="876386"/>
              </a:xfrm>
              <a:prstGeom prst="can">
                <a:avLst>
                  <a:gd fmla="val 29993" name="adj"/>
                </a:avLst>
              </a:prstGeom>
              <a:gradFill>
                <a:gsLst>
                  <a:gs pos="0">
                    <a:srgbClr val="595959"/>
                  </a:gs>
                  <a:gs pos="50000">
                    <a:srgbClr val="C0C0C0"/>
                  </a:gs>
                  <a:gs pos="100000">
                    <a:srgbClr val="595959"/>
                  </a:gs>
                </a:gsLst>
                <a:lin ang="0" scaled="0"/>
              </a:grad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3</a:t>
                </a:r>
                <a:endParaRPr b="1" i="0" sz="1400" u="none" cap="none" strike="noStrike">
                  <a:solidFill>
                    <a:srgbClr val="000000"/>
                  </a:solidFill>
                  <a:latin typeface="Times New Roman"/>
                  <a:ea typeface="Times New Roman"/>
                  <a:cs typeface="Times New Roman"/>
                  <a:sym typeface="Times New Roman"/>
                </a:endParaRPr>
              </a:p>
            </p:txBody>
          </p:sp>
          <p:sp>
            <p:nvSpPr>
              <p:cNvPr id="86" name="Google Shape;86;p4"/>
              <p:cNvSpPr/>
              <p:nvPr/>
            </p:nvSpPr>
            <p:spPr>
              <a:xfrm>
                <a:off x="3662031" y="2612115"/>
                <a:ext cx="468000" cy="876386"/>
              </a:xfrm>
              <a:prstGeom prst="can">
                <a:avLst>
                  <a:gd fmla="val 29993" name="adj"/>
                </a:avLst>
              </a:prstGeom>
              <a:gradFill>
                <a:gsLst>
                  <a:gs pos="0">
                    <a:srgbClr val="595959"/>
                  </a:gs>
                  <a:gs pos="50000">
                    <a:srgbClr val="C0C0C0"/>
                  </a:gs>
                  <a:gs pos="100000">
                    <a:srgbClr val="595959"/>
                  </a:gs>
                </a:gsLst>
                <a:lin ang="0" scaled="0"/>
              </a:grad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2</a:t>
                </a:r>
                <a:endParaRPr b="1" i="0" sz="1400" u="none" cap="none" strike="noStrike">
                  <a:solidFill>
                    <a:srgbClr val="000000"/>
                  </a:solidFill>
                  <a:latin typeface="Times New Roman"/>
                  <a:ea typeface="Times New Roman"/>
                  <a:cs typeface="Times New Roman"/>
                  <a:sym typeface="Times New Roman"/>
                </a:endParaRPr>
              </a:p>
            </p:txBody>
          </p:sp>
          <p:sp>
            <p:nvSpPr>
              <p:cNvPr id="87" name="Google Shape;87;p4"/>
              <p:cNvSpPr/>
              <p:nvPr/>
            </p:nvSpPr>
            <p:spPr>
              <a:xfrm>
                <a:off x="5852383" y="2554934"/>
                <a:ext cx="540000" cy="1357555"/>
              </a:xfrm>
              <a:prstGeom prst="can">
                <a:avLst>
                  <a:gd fmla="val 30065" name="adj"/>
                </a:avLst>
              </a:prstGeom>
              <a:gradFill>
                <a:gsLst>
                  <a:gs pos="0">
                    <a:srgbClr val="595959"/>
                  </a:gs>
                  <a:gs pos="50000">
                    <a:srgbClr val="C0C0C0"/>
                  </a:gs>
                  <a:gs pos="100000">
                    <a:srgbClr val="59595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4</a:t>
                </a:r>
                <a:endParaRPr/>
              </a:p>
            </p:txBody>
          </p:sp>
          <p:sp>
            <p:nvSpPr>
              <p:cNvPr id="88" name="Google Shape;88;p4"/>
              <p:cNvSpPr/>
              <p:nvPr/>
            </p:nvSpPr>
            <p:spPr>
              <a:xfrm>
                <a:off x="2088383" y="2554934"/>
                <a:ext cx="540000" cy="1357555"/>
              </a:xfrm>
              <a:prstGeom prst="can">
                <a:avLst>
                  <a:gd fmla="val 30065" name="adj"/>
                </a:avLst>
              </a:prstGeom>
              <a:gradFill>
                <a:gsLst>
                  <a:gs pos="0">
                    <a:srgbClr val="595959"/>
                  </a:gs>
                  <a:gs pos="50000">
                    <a:srgbClr val="C0C0C0"/>
                  </a:gs>
                  <a:gs pos="100000">
                    <a:srgbClr val="59595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1</a:t>
                </a:r>
                <a:endParaRPr b="1" i="0" sz="1400" u="none" cap="none" strike="noStrike">
                  <a:solidFill>
                    <a:srgbClr val="000000"/>
                  </a:solidFill>
                  <a:latin typeface="Times New Roman"/>
                  <a:ea typeface="Times New Roman"/>
                  <a:cs typeface="Times New Roman"/>
                  <a:sym typeface="Times New Roman"/>
                </a:endParaRPr>
              </a:p>
            </p:txBody>
          </p:sp>
          <p:sp>
            <p:nvSpPr>
              <p:cNvPr id="89" name="Google Shape;89;p4"/>
              <p:cNvSpPr/>
              <p:nvPr/>
            </p:nvSpPr>
            <p:spPr>
              <a:xfrm>
                <a:off x="2065468" y="2555945"/>
                <a:ext cx="4380703" cy="222677"/>
              </a:xfrm>
              <a:prstGeom prst="rect">
                <a:avLst/>
              </a:prstGeom>
              <a:solidFill>
                <a:srgbClr val="CC990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1" i="1" lang="en-US" sz="1400" u="none" cap="none" strike="noStrike">
                    <a:solidFill>
                      <a:srgbClr val="FFFFFF"/>
                    </a:solidFill>
                    <a:latin typeface="Arial"/>
                    <a:ea typeface="Arial"/>
                    <a:cs typeface="Arial"/>
                    <a:sym typeface="Arial"/>
                  </a:rPr>
                  <a:t>Relationship Management</a:t>
                </a:r>
                <a:endParaRPr b="1" i="1" sz="1400" u="none" cap="none" strike="noStrike">
                  <a:solidFill>
                    <a:srgbClr val="FFFFFF"/>
                  </a:solidFill>
                  <a:latin typeface="Arial"/>
                  <a:ea typeface="Arial"/>
                  <a:cs typeface="Arial"/>
                  <a:sym typeface="Arial"/>
                </a:endParaRPr>
              </a:p>
            </p:txBody>
          </p:sp>
          <p:sp>
            <p:nvSpPr>
              <p:cNvPr id="90" name="Google Shape;90;p4"/>
              <p:cNvSpPr/>
              <p:nvPr/>
            </p:nvSpPr>
            <p:spPr>
              <a:xfrm>
                <a:off x="1658601" y="1721912"/>
                <a:ext cx="5312697" cy="880369"/>
              </a:xfrm>
              <a:prstGeom prst="triangle">
                <a:avLst>
                  <a:gd fmla="val 50000" name="adj"/>
                </a:avLst>
              </a:prstGeom>
              <a:solidFill>
                <a:srgbClr val="CD93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1" name="Google Shape;91;p4"/>
              <p:cNvSpPr txBox="1"/>
              <p:nvPr/>
            </p:nvSpPr>
            <p:spPr>
              <a:xfrm>
                <a:off x="3247698" y="2096387"/>
                <a:ext cx="20521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FFC000"/>
                    </a:solidFill>
                    <a:latin typeface="Arial Black"/>
                    <a:ea typeface="Arial Black"/>
                    <a:cs typeface="Arial Black"/>
                    <a:sym typeface="Arial Black"/>
                  </a:rPr>
                  <a:t>Choose My Plate</a:t>
                </a:r>
                <a:endParaRPr b="0" i="0" sz="1600" u="none" cap="none" strike="noStrike">
                  <a:solidFill>
                    <a:schemeClr val="dk1"/>
                  </a:solidFill>
                  <a:latin typeface="Arial"/>
                  <a:ea typeface="Arial"/>
                  <a:cs typeface="Arial"/>
                  <a:sym typeface="Arial"/>
                </a:endParaRPr>
              </a:p>
            </p:txBody>
          </p:sp>
          <p:sp>
            <p:nvSpPr>
              <p:cNvPr id="92" name="Google Shape;92;p4"/>
              <p:cNvSpPr/>
              <p:nvPr/>
            </p:nvSpPr>
            <p:spPr>
              <a:xfrm>
                <a:off x="2311266" y="1836743"/>
                <a:ext cx="4038694" cy="700467"/>
              </a:xfrm>
              <a:prstGeom prst="triangle">
                <a:avLst>
                  <a:gd fmla="val 50000" name="adj"/>
                </a:avLst>
              </a:prstGeom>
              <a:noFill/>
              <a:ln cap="flat" cmpd="sng" w="9525">
                <a:solidFill>
                  <a:srgbClr val="CCCC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93" name="Google Shape;93;p4"/>
            <p:cNvSpPr/>
            <p:nvPr/>
          </p:nvSpPr>
          <p:spPr>
            <a:xfrm>
              <a:off x="329183" y="2679476"/>
              <a:ext cx="1196019" cy="639188"/>
            </a:xfrm>
            <a:prstGeom prst="wedgeRoundRectCallout">
              <a:avLst>
                <a:gd fmla="val 112103" name="adj1"/>
                <a:gd fmla="val 68138" name="adj2"/>
                <a:gd fmla="val 16667" name="adj3"/>
              </a:avLst>
            </a:prstGeom>
            <a:noFill/>
            <a:ln cap="flat" cmpd="sng" w="12700">
              <a:solidFill>
                <a:srgbClr val="395E89"/>
              </a:solidFill>
              <a:prstDash val="solid"/>
              <a:round/>
              <a:headEnd len="sm" w="sm" type="none"/>
              <a:tailEnd len="sm" w="sm" type="none"/>
            </a:ln>
          </p:spPr>
          <p:txBody>
            <a:bodyPr anchorCtr="0" anchor="ctr" bIns="36000" lIns="36000" spcFirstLastPara="1" rIns="36000" wrap="square" tIns="36000">
              <a:noAutofit/>
            </a:bodyPr>
            <a:lstStyle/>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Introduction to Online Course</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Overview of Blackboard System</a:t>
              </a:r>
              <a:endParaRPr/>
            </a:p>
          </p:txBody>
        </p:sp>
        <p:sp>
          <p:nvSpPr>
            <p:cNvPr id="94" name="Google Shape;94;p4"/>
            <p:cNvSpPr/>
            <p:nvPr/>
          </p:nvSpPr>
          <p:spPr>
            <a:xfrm>
              <a:off x="341927" y="3730632"/>
              <a:ext cx="1196020" cy="261425"/>
            </a:xfrm>
            <a:prstGeom prst="wedgeRoundRectCallout">
              <a:avLst>
                <a:gd fmla="val 240624" name="adj1"/>
                <a:gd fmla="val -164122" name="adj2"/>
                <a:gd fmla="val 16667" name="adj3"/>
              </a:avLst>
            </a:prstGeom>
            <a:noFill/>
            <a:ln cap="flat" cmpd="sng" w="12700">
              <a:solidFill>
                <a:srgbClr val="395E89"/>
              </a:solidFill>
              <a:prstDash val="solid"/>
              <a:round/>
              <a:headEnd len="sm" w="sm" type="none"/>
              <a:tailEnd len="sm" w="sm" type="none"/>
            </a:ln>
          </p:spPr>
          <p:txBody>
            <a:bodyPr anchorCtr="0" anchor="ctr" bIns="36000" lIns="36000" spcFirstLastPara="1" rIns="36000" wrap="square" tIns="36000">
              <a:noAutofit/>
            </a:bodyPr>
            <a:lstStyle/>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Participate Bio</a:t>
              </a:r>
              <a:endParaRPr/>
            </a:p>
          </p:txBody>
        </p:sp>
        <p:sp>
          <p:nvSpPr>
            <p:cNvPr id="95" name="Google Shape;95;p4"/>
            <p:cNvSpPr/>
            <p:nvPr/>
          </p:nvSpPr>
          <p:spPr>
            <a:xfrm>
              <a:off x="7531268" y="3652696"/>
              <a:ext cx="1647193" cy="794697"/>
            </a:xfrm>
            <a:prstGeom prst="wedgeRoundRectCallout">
              <a:avLst>
                <a:gd fmla="val -133028" name="adj1"/>
                <a:gd fmla="val -60228" name="adj2"/>
                <a:gd fmla="val 16667" name="adj3"/>
              </a:avLst>
            </a:prstGeom>
            <a:noFill/>
            <a:ln cap="flat" cmpd="sng" w="12700">
              <a:solidFill>
                <a:srgbClr val="395E89"/>
              </a:solidFill>
              <a:prstDash val="solid"/>
              <a:round/>
              <a:headEnd len="sm" w="sm" type="none"/>
              <a:tailEnd len="sm" w="sm" type="none"/>
            </a:ln>
          </p:spPr>
          <p:txBody>
            <a:bodyPr anchorCtr="0" anchor="ctr" bIns="36000" lIns="36000" spcFirstLastPara="1" rIns="36000" wrap="square" tIns="36000">
              <a:noAutofit/>
            </a:bodyPr>
            <a:lstStyle/>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All about My Meal Choices</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Course Evaluation </a:t>
              </a:r>
              <a:endParaRPr/>
            </a:p>
            <a:p>
              <a:pPr indent="-171450" lvl="0" marL="171450" marR="0" rtl="0" algn="l">
                <a:lnSpc>
                  <a:spcPct val="100000"/>
                </a:lnSpc>
                <a:spcBef>
                  <a:spcPts val="0"/>
                </a:spcBef>
                <a:spcAft>
                  <a:spcPts val="0"/>
                </a:spcAft>
                <a:buClr>
                  <a:schemeClr val="dk1"/>
                </a:buClr>
                <a:buSzPts val="1000"/>
                <a:buFont typeface="Arial"/>
                <a:buChar char="•"/>
              </a:pPr>
              <a:r>
                <a:rPr b="0" i="0" lang="en-US" sz="800" u="none" cap="none" strike="noStrike">
                  <a:solidFill>
                    <a:schemeClr val="dk1"/>
                  </a:solidFill>
                  <a:latin typeface="Arial"/>
                  <a:ea typeface="Arial"/>
                  <a:cs typeface="Arial"/>
                  <a:sym typeface="Arial"/>
                </a:rPr>
                <a:t>Reflective Journal</a:t>
              </a:r>
              <a:endParaRPr/>
            </a:p>
          </p:txBody>
        </p:sp>
      </p:grpSp>
      <p:sp>
        <p:nvSpPr>
          <p:cNvPr id="96" name="Google Shape;96;p4"/>
          <p:cNvSpPr txBox="1"/>
          <p:nvPr/>
        </p:nvSpPr>
        <p:spPr>
          <a:xfrm>
            <a:off x="287484" y="4716468"/>
            <a:ext cx="7972591" cy="29600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300" u="none" cap="none" strike="noStrike">
                <a:solidFill>
                  <a:srgbClr val="0000CC"/>
                </a:solidFill>
                <a:latin typeface="Arial"/>
                <a:ea typeface="Arial"/>
                <a:cs typeface="Arial"/>
                <a:sym typeface="Arial"/>
              </a:rPr>
              <a:t>The following storyboard screens will elaborate key activities in each step of the flowchart.</a:t>
            </a:r>
            <a:endParaRPr b="1" i="0" sz="1300" u="none" cap="none" strike="noStrike">
              <a:solidFill>
                <a:srgbClr val="0000CC"/>
              </a:solidFill>
              <a:latin typeface="Arial"/>
              <a:ea typeface="Arial"/>
              <a:cs typeface="Arial"/>
              <a:sym typeface="Arial"/>
            </a:endParaRPr>
          </a:p>
        </p:txBody>
      </p:sp>
      <p:sp>
        <p:nvSpPr>
          <p:cNvPr id="97" name="Google Shape;97;p4"/>
          <p:cNvSpPr/>
          <p:nvPr/>
        </p:nvSpPr>
        <p:spPr>
          <a:xfrm>
            <a:off x="556127" y="0"/>
            <a:ext cx="8571300" cy="14130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8" name="Google Shape;98;p4"/>
          <p:cNvSpPr/>
          <p:nvPr/>
        </p:nvSpPr>
        <p:spPr>
          <a:xfrm>
            <a:off x="539552" y="220470"/>
            <a:ext cx="8604448" cy="11137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400" u="none" cap="none" strike="noStrike">
                <a:solidFill>
                  <a:srgbClr val="0000CC"/>
                </a:solidFill>
                <a:latin typeface="Times New Roman"/>
                <a:ea typeface="Times New Roman"/>
                <a:cs typeface="Times New Roman"/>
                <a:sym typeface="Times New Roman"/>
              </a:rPr>
              <a:t>Title:</a:t>
            </a:r>
            <a:r>
              <a:rPr b="1" i="1" lang="en-US" sz="1050" u="none" cap="none" strike="noStrike">
                <a:solidFill>
                  <a:srgbClr val="7F7F7F"/>
                </a:solidFill>
                <a:latin typeface="Times New Roman"/>
                <a:ea typeface="Times New Roman"/>
                <a:cs typeface="Times New Roman"/>
                <a:sym typeface="Times New Roman"/>
              </a:rPr>
              <a:t> </a:t>
            </a:r>
            <a:r>
              <a:rPr b="0" i="0" lang="en-US" sz="1100" u="none" cap="none" strike="noStrike">
                <a:solidFill>
                  <a:schemeClr val="dk1"/>
                </a:solidFill>
                <a:latin typeface="Times New Roman"/>
                <a:ea typeface="Times New Roman"/>
                <a:cs typeface="Times New Roman"/>
                <a:sym typeface="Times New Roman"/>
              </a:rPr>
              <a:t>Healthy Eating Keeps Doctors Away                          </a:t>
            </a:r>
            <a:r>
              <a:rPr b="1" i="0" lang="en-US" sz="1400" u="none" cap="none" strike="noStrike">
                <a:solidFill>
                  <a:srgbClr val="0000CC"/>
                </a:solidFill>
                <a:latin typeface="Times New Roman"/>
                <a:ea typeface="Times New Roman"/>
                <a:cs typeface="Times New Roman"/>
                <a:sym typeface="Times New Roman"/>
              </a:rPr>
              <a:t>Estimated Time:</a:t>
            </a:r>
            <a:r>
              <a:rPr b="1" i="0" lang="en-US" sz="1400" u="none" cap="none" strike="noStrike">
                <a:solidFill>
                  <a:schemeClr val="dk1"/>
                </a:solidFill>
                <a:latin typeface="Times New Roman"/>
                <a:ea typeface="Times New Roman"/>
                <a:cs typeface="Times New Roman"/>
                <a:sym typeface="Times New Roman"/>
              </a:rPr>
              <a:t> </a:t>
            </a:r>
            <a:r>
              <a:rPr b="0" i="0" lang="en-US" sz="1100" u="none" cap="none" strike="noStrike">
                <a:solidFill>
                  <a:schemeClr val="dk1"/>
                </a:solidFill>
                <a:latin typeface="Times New Roman"/>
                <a:ea typeface="Times New Roman"/>
                <a:cs typeface="Times New Roman"/>
                <a:sym typeface="Times New Roman"/>
              </a:rPr>
              <a:t>120 minutes</a:t>
            </a:r>
            <a:endParaRPr/>
          </a:p>
          <a:p>
            <a:pPr indent="0" lvl="0" marL="0" marR="0" rtl="0" algn="l">
              <a:lnSpc>
                <a:spcPct val="100000"/>
              </a:lnSpc>
              <a:spcBef>
                <a:spcPts val="600"/>
              </a:spcBef>
              <a:spcAft>
                <a:spcPts val="0"/>
              </a:spcAft>
              <a:buNone/>
            </a:pPr>
            <a:r>
              <a:rPr b="1" i="0" lang="en-US" sz="1400" u="none" cap="none" strike="noStrike">
                <a:solidFill>
                  <a:srgbClr val="0000FF"/>
                </a:solidFill>
                <a:latin typeface="Times New Roman"/>
                <a:ea typeface="Times New Roman"/>
                <a:cs typeface="Times New Roman"/>
                <a:sym typeface="Times New Roman"/>
              </a:rPr>
              <a:t>Purpose: </a:t>
            </a:r>
            <a:r>
              <a:rPr b="0" i="0" lang="en-US" sz="1050" u="none" cap="none" strike="noStrike">
                <a:solidFill>
                  <a:schemeClr val="dk1"/>
                </a:solidFill>
                <a:latin typeface="Times New Roman"/>
                <a:ea typeface="Times New Roman"/>
                <a:cs typeface="Times New Roman"/>
                <a:sym typeface="Times New Roman"/>
              </a:rPr>
              <a:t>An online introductory training course for a non-profit health center, who wants to instruct their clients on  </a:t>
            </a:r>
            <a:r>
              <a:rPr b="0" i="1" lang="en-US" sz="1050" u="none" cap="none" strike="noStrike">
                <a:solidFill>
                  <a:schemeClr val="dk1"/>
                </a:solidFill>
                <a:latin typeface="Times New Roman"/>
                <a:ea typeface="Times New Roman"/>
                <a:cs typeface="Times New Roman"/>
                <a:sym typeface="Times New Roman"/>
              </a:rPr>
              <a:t>Choose My Plate </a:t>
            </a:r>
            <a:r>
              <a:rPr b="0" i="0" lang="en-US" sz="1050" u="none" cap="none" strike="noStrike">
                <a:solidFill>
                  <a:schemeClr val="dk1"/>
                </a:solidFill>
                <a:latin typeface="Times New Roman"/>
                <a:ea typeface="Times New Roman"/>
                <a:cs typeface="Times New Roman"/>
                <a:sym typeface="Times New Roman"/>
              </a:rPr>
              <a:t>program,  which is a nutrition model created by the U.S. Government to solve weight related health issues  and develop good eating habits.  </a:t>
            </a:r>
            <a:endParaRPr b="0" i="0" sz="1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0000CC"/>
                </a:solidFill>
                <a:latin typeface="Times New Roman"/>
                <a:ea typeface="Times New Roman"/>
                <a:cs typeface="Times New Roman"/>
                <a:sym typeface="Times New Roman"/>
              </a:rPr>
              <a:t>Flow of this program:  </a:t>
            </a:r>
            <a:r>
              <a:rPr b="0" i="0" lang="en-US" sz="1100" u="none" cap="none" strike="noStrike">
                <a:solidFill>
                  <a:schemeClr val="dk1"/>
                </a:solidFill>
                <a:latin typeface="Times New Roman"/>
                <a:ea typeface="Times New Roman"/>
                <a:cs typeface="Times New Roman"/>
                <a:sym typeface="Times New Roman"/>
              </a:rPr>
              <a:t> The flow of activities for a 120-minute training sessions includes…Analysis…Demonstration…Assessment. All the sessions with various activities are built under the roof of </a:t>
            </a:r>
            <a:r>
              <a:rPr b="0" i="1" lang="en-US" sz="1100" u="none" cap="none" strike="noStrike">
                <a:solidFill>
                  <a:schemeClr val="dk1"/>
                </a:solidFill>
                <a:latin typeface="Times New Roman"/>
                <a:ea typeface="Times New Roman"/>
                <a:cs typeface="Times New Roman"/>
                <a:sym typeface="Times New Roman"/>
              </a:rPr>
              <a:t>Choose My Plate </a:t>
            </a:r>
            <a:r>
              <a:rPr b="0" i="0" lang="en-US" sz="1100" u="none" cap="none" strike="noStrike">
                <a:solidFill>
                  <a:schemeClr val="dk1"/>
                </a:solidFill>
                <a:latin typeface="Times New Roman"/>
                <a:ea typeface="Times New Roman"/>
                <a:cs typeface="Times New Roman"/>
                <a:sym typeface="Times New Roman"/>
              </a:rPr>
              <a:t>in a linear sequence to help learners build healthy eating habits.</a:t>
            </a:r>
            <a:endParaRPr b="0" i="1" sz="1100" u="none" cap="none" strike="noStrike">
              <a:solidFill>
                <a:schemeClr val="dk1"/>
              </a:solidFill>
              <a:latin typeface="Times New Roman"/>
              <a:ea typeface="Times New Roman"/>
              <a:cs typeface="Times New Roman"/>
              <a:sym typeface="Times New Roman"/>
            </a:endParaRPr>
          </a:p>
        </p:txBody>
      </p:sp>
      <p:sp>
        <p:nvSpPr>
          <p:cNvPr id="99" name="Google Shape;99;p4"/>
          <p:cNvSpPr/>
          <p:nvPr/>
        </p:nvSpPr>
        <p:spPr>
          <a:xfrm>
            <a:off x="113327" y="1485051"/>
            <a:ext cx="8991525" cy="36003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0" name="Google Shape;100;p4"/>
          <p:cNvSpPr txBox="1"/>
          <p:nvPr/>
        </p:nvSpPr>
        <p:spPr>
          <a:xfrm>
            <a:off x="181388" y="1485043"/>
            <a:ext cx="3162000" cy="37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Flowchart of online course:</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2636152" y="4302743"/>
            <a:ext cx="250057" cy="129273"/>
          </a:xfrm>
          <a:prstGeom prst="rightArrow">
            <a:avLst>
              <a:gd fmla="val 50000" name="adj1"/>
              <a:gd fmla="val 50000" name="adj2"/>
            </a:avLst>
          </a:prstGeom>
          <a:solidFill>
            <a:schemeClr val="accent1"/>
          </a:solidFill>
          <a:ln cap="flat" cmpd="sng" w="25400">
            <a:solidFill>
              <a:srgbClr val="FF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102" name="Google Shape;102;p4"/>
          <p:cNvSpPr/>
          <p:nvPr/>
        </p:nvSpPr>
        <p:spPr>
          <a:xfrm>
            <a:off x="3752318" y="4302743"/>
            <a:ext cx="250057" cy="129273"/>
          </a:xfrm>
          <a:prstGeom prst="rightArrow">
            <a:avLst>
              <a:gd fmla="val 50000" name="adj1"/>
              <a:gd fmla="val 50000" name="adj2"/>
            </a:avLst>
          </a:prstGeom>
          <a:solidFill>
            <a:schemeClr val="accent1"/>
          </a:solidFill>
          <a:ln cap="flat" cmpd="sng" w="25400">
            <a:solidFill>
              <a:srgbClr val="FF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103" name="Google Shape;103;p4"/>
          <p:cNvSpPr/>
          <p:nvPr/>
        </p:nvSpPr>
        <p:spPr>
          <a:xfrm>
            <a:off x="5113221" y="4311314"/>
            <a:ext cx="178165" cy="129273"/>
          </a:xfrm>
          <a:prstGeom prst="rightArrow">
            <a:avLst>
              <a:gd fmla="val 50000" name="adj1"/>
              <a:gd fmla="val 50000" name="adj2"/>
            </a:avLst>
          </a:prstGeom>
          <a:solidFill>
            <a:schemeClr val="accent1"/>
          </a:solidFill>
          <a:ln cap="flat" cmpd="sng" w="25400">
            <a:solidFill>
              <a:srgbClr val="FF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104" name="Google Shape;104;p4"/>
          <p:cNvSpPr txBox="1"/>
          <p:nvPr/>
        </p:nvSpPr>
        <p:spPr>
          <a:xfrm>
            <a:off x="1801054" y="3951425"/>
            <a:ext cx="682333" cy="276999"/>
          </a:xfrm>
          <a:prstGeom prst="rect">
            <a:avLst/>
          </a:prstGeom>
          <a:solidFill>
            <a:srgbClr val="FF3399"/>
          </a:solidFill>
          <a:ln cap="flat" cmpd="sng" w="9525">
            <a:solidFill>
              <a:srgbClr val="FF339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20 min</a:t>
            </a:r>
            <a:endParaRPr b="1" i="0" sz="1200" u="none" cap="none" strike="noStrike">
              <a:solidFill>
                <a:srgbClr val="000000"/>
              </a:solidFill>
              <a:latin typeface="Arial"/>
              <a:ea typeface="Arial"/>
              <a:cs typeface="Arial"/>
              <a:sym typeface="Arial"/>
            </a:endParaRPr>
          </a:p>
        </p:txBody>
      </p:sp>
      <p:sp>
        <p:nvSpPr>
          <p:cNvPr id="105" name="Google Shape;105;p4"/>
          <p:cNvSpPr txBox="1"/>
          <p:nvPr/>
        </p:nvSpPr>
        <p:spPr>
          <a:xfrm>
            <a:off x="3024741" y="3968038"/>
            <a:ext cx="682333" cy="276999"/>
          </a:xfrm>
          <a:prstGeom prst="rect">
            <a:avLst/>
          </a:prstGeom>
          <a:solidFill>
            <a:srgbClr val="FF3399"/>
          </a:solidFill>
          <a:ln cap="flat" cmpd="sng" w="9525">
            <a:solidFill>
              <a:srgbClr val="FF339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20 min</a:t>
            </a:r>
            <a:endParaRPr b="1" i="0" sz="1200" u="none" cap="none" strike="noStrike">
              <a:solidFill>
                <a:srgbClr val="000000"/>
              </a:solidFill>
              <a:latin typeface="Arial"/>
              <a:ea typeface="Arial"/>
              <a:cs typeface="Arial"/>
              <a:sym typeface="Arial"/>
            </a:endParaRPr>
          </a:p>
        </p:txBody>
      </p:sp>
      <p:sp>
        <p:nvSpPr>
          <p:cNvPr id="106" name="Google Shape;106;p4"/>
          <p:cNvSpPr txBox="1"/>
          <p:nvPr/>
        </p:nvSpPr>
        <p:spPr>
          <a:xfrm>
            <a:off x="4210418" y="3968038"/>
            <a:ext cx="682333" cy="276999"/>
          </a:xfrm>
          <a:prstGeom prst="rect">
            <a:avLst/>
          </a:prstGeom>
          <a:solidFill>
            <a:srgbClr val="FF3399"/>
          </a:solidFill>
          <a:ln cap="flat" cmpd="sng" w="9525">
            <a:solidFill>
              <a:srgbClr val="FF339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55 min</a:t>
            </a:r>
            <a:endParaRPr b="1" i="0" sz="1200" u="none" cap="none" strike="noStrike">
              <a:solidFill>
                <a:srgbClr val="000000"/>
              </a:solidFill>
              <a:latin typeface="Arial"/>
              <a:ea typeface="Arial"/>
              <a:cs typeface="Arial"/>
              <a:sym typeface="Arial"/>
            </a:endParaRPr>
          </a:p>
        </p:txBody>
      </p:sp>
      <p:sp>
        <p:nvSpPr>
          <p:cNvPr id="107" name="Google Shape;107;p4"/>
          <p:cNvSpPr txBox="1"/>
          <p:nvPr/>
        </p:nvSpPr>
        <p:spPr>
          <a:xfrm>
            <a:off x="5438959" y="3968037"/>
            <a:ext cx="682333" cy="276999"/>
          </a:xfrm>
          <a:prstGeom prst="rect">
            <a:avLst/>
          </a:prstGeom>
          <a:solidFill>
            <a:srgbClr val="FF3399"/>
          </a:solidFill>
          <a:ln cap="flat" cmpd="sng" w="9525">
            <a:solidFill>
              <a:srgbClr val="FF339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25 min</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5"/>
          <p:cNvSpPr/>
          <p:nvPr/>
        </p:nvSpPr>
        <p:spPr>
          <a:xfrm>
            <a:off x="539551" y="123478"/>
            <a:ext cx="8575689"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3</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minutes（pre-work）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Introduction to Online Course—Introduction  Email—1.1a </a:t>
            </a:r>
            <a:endParaRPr b="0" i="0" sz="1400" u="none" cap="none" strike="noStrike">
              <a:solidFill>
                <a:schemeClr val="dk1"/>
              </a:solidFill>
              <a:latin typeface="Times New Roman"/>
              <a:ea typeface="Times New Roman"/>
              <a:cs typeface="Times New Roman"/>
              <a:sym typeface="Times New Roman"/>
            </a:endParaRPr>
          </a:p>
        </p:txBody>
      </p:sp>
      <p:sp>
        <p:nvSpPr>
          <p:cNvPr id="113" name="Google Shape;113;p5"/>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114" name="Google Shape;114;p5"/>
          <p:cNvGraphicFramePr/>
          <p:nvPr/>
        </p:nvGraphicFramePr>
        <p:xfrm>
          <a:off x="28759" y="1155381"/>
          <a:ext cx="3000000" cy="3000000"/>
        </p:xfrm>
        <a:graphic>
          <a:graphicData uri="http://schemas.openxmlformats.org/drawingml/2006/table">
            <a:tbl>
              <a:tblPr>
                <a:noFill/>
                <a:tableStyleId>{778C66D8-140F-4091-9721-54B6C4E582A3}</a:tableStyleId>
              </a:tblPr>
              <a:tblGrid>
                <a:gridCol w="4312425"/>
                <a:gridCol w="47673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35560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US" sz="1200" u="none" cap="none" strike="noStrike">
                          <a:solidFill>
                            <a:schemeClr val="dk1"/>
                          </a:solidFill>
                          <a:latin typeface="Times New Roman"/>
                          <a:ea typeface="Times New Roman"/>
                          <a:cs typeface="Times New Roman"/>
                          <a:sym typeface="Times New Roman"/>
                        </a:rPr>
                        <a:t>Christin.(2016).  How To Write The Perfect Introduction Email And What Not To Say[Digital image]. Retrieved from </a:t>
                      </a:r>
                      <a:r>
                        <a:rPr lang="en-US" sz="1100" u="sng" cap="none" strike="noStrike">
                          <a:solidFill>
                            <a:schemeClr val="hlink"/>
                          </a:solidFill>
                          <a:latin typeface="Times New Roman"/>
                          <a:ea typeface="Times New Roman"/>
                          <a:cs typeface="Times New Roman"/>
                          <a:sym typeface="Times New Roman"/>
                          <a:hlinkClick r:id="rId3"/>
                        </a:rPr>
                        <a:t>https://www.getmailbird.com/introduction-email-2/</a:t>
                      </a:r>
                      <a:endParaRPr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1" i="0" sz="1400" u="none" cap="none" strike="noStrike">
                        <a:solidFill>
                          <a:srgbClr val="0000CC"/>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200"/>
                        <a:buFont typeface="Calibri"/>
                        <a:buChar char="●"/>
                      </a:pPr>
                      <a:r>
                        <a:rPr lang="en-US" sz="1000" u="none" cap="none" strike="noStrike">
                          <a:solidFill>
                            <a:schemeClr val="dk1"/>
                          </a:solidFill>
                          <a:latin typeface="Times New Roman"/>
                          <a:ea typeface="Times New Roman"/>
                          <a:cs typeface="Times New Roman"/>
                          <a:sym typeface="Times New Roman"/>
                        </a:rPr>
                        <a:t>Email the learners who enrolled in this online course.</a:t>
                      </a:r>
                      <a:endParaRPr sz="1000" u="none" cap="none" strike="noStrike">
                        <a:solidFill>
                          <a:schemeClr val="dk1"/>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200"/>
                        <a:buFont typeface="Calibri"/>
                        <a:buChar char="●"/>
                      </a:pPr>
                      <a:r>
                        <a:rPr lang="en-US" sz="1000" u="none" cap="none" strike="noStrike">
                          <a:solidFill>
                            <a:schemeClr val="dk1"/>
                          </a:solidFill>
                          <a:latin typeface="Times New Roman"/>
                          <a:ea typeface="Times New Roman"/>
                          <a:cs typeface="Times New Roman"/>
                          <a:sym typeface="Times New Roman"/>
                        </a:rPr>
                        <a:t>Greetings to the learners and get them know you are excited and ready to teach them.</a:t>
                      </a:r>
                      <a:endParaRPr sz="1000" u="none" cap="none" strike="noStrike">
                        <a:solidFill>
                          <a:schemeClr val="dk1"/>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200"/>
                        <a:buFont typeface="Calibri"/>
                        <a:buChar char="●"/>
                      </a:pPr>
                      <a:r>
                        <a:rPr lang="en-US" sz="1000" u="none" cap="none" strike="noStrike">
                          <a:solidFill>
                            <a:schemeClr val="dk1"/>
                          </a:solidFill>
                          <a:latin typeface="Times New Roman"/>
                          <a:ea typeface="Times New Roman"/>
                          <a:cs typeface="Times New Roman"/>
                          <a:sym typeface="Times New Roman"/>
                        </a:rPr>
                        <a:t>Provide information to log into the course by using Bb.</a:t>
                      </a:r>
                      <a:endParaRPr sz="1000" u="none" cap="none" strike="noStrike">
                        <a:solidFill>
                          <a:schemeClr val="dk1"/>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200"/>
                        <a:buFont typeface="Calibri"/>
                        <a:buChar char="●"/>
                      </a:pPr>
                      <a:r>
                        <a:rPr lang="en-US" sz="1000" u="none" cap="none" strike="noStrike">
                          <a:solidFill>
                            <a:schemeClr val="dk1"/>
                          </a:solidFill>
                          <a:latin typeface="Times New Roman"/>
                          <a:ea typeface="Times New Roman"/>
                          <a:cs typeface="Times New Roman"/>
                          <a:sym typeface="Times New Roman"/>
                        </a:rPr>
                        <a:t>Overview of design of the course.’</a:t>
                      </a:r>
                      <a:endParaRPr sz="1000" u="none" cap="none" strike="noStrike">
                        <a:solidFill>
                          <a:schemeClr val="dk1"/>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200"/>
                        <a:buFont typeface="Calibri"/>
                        <a:buChar char="●"/>
                      </a:pPr>
                      <a:r>
                        <a:rPr lang="en-US" sz="1000" u="none" cap="none" strike="noStrike">
                          <a:solidFill>
                            <a:schemeClr val="dk1"/>
                          </a:solidFill>
                          <a:latin typeface="Times New Roman"/>
                          <a:ea typeface="Times New Roman"/>
                          <a:cs typeface="Times New Roman"/>
                          <a:sym typeface="Times New Roman"/>
                        </a:rPr>
                        <a:t>Suggestions from the instructor.</a:t>
                      </a:r>
                      <a:endParaRPr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2175">
                <a:tc vMerge="1"/>
                <a:tc>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a:t>
                      </a:r>
                      <a:endParaRPr/>
                    </a:p>
                    <a:p>
                      <a:pPr indent="-182563" lvl="0" marL="182563" marR="0" rtl="0" algn="l">
                        <a:lnSpc>
                          <a:spcPct val="100000"/>
                        </a:lnSpc>
                        <a:spcBef>
                          <a:spcPts val="0"/>
                        </a:spcBef>
                        <a:spcAft>
                          <a:spcPts val="0"/>
                        </a:spcAft>
                        <a:buClr>
                          <a:srgbClr val="0000CC"/>
                        </a:buClr>
                        <a:buSzPts val="2400"/>
                        <a:buFont typeface="Calibri"/>
                        <a:buNone/>
                      </a:pPr>
                      <a:r>
                        <a:rPr b="0" i="0" lang="en-US" sz="1400" u="none" cap="none" strike="noStrike">
                          <a:solidFill>
                            <a:schemeClr val="dk1"/>
                          </a:solidFill>
                          <a:latin typeface="Times New Roman"/>
                          <a:ea typeface="Times New Roman"/>
                          <a:cs typeface="Times New Roman"/>
                          <a:sym typeface="Times New Roman"/>
                        </a:rPr>
                        <a:t>NA</a:t>
                      </a:r>
                      <a:endParaRPr/>
                    </a:p>
                    <a:p>
                      <a:pPr indent="-182563" lvl="0" marL="182563" marR="0" rtl="0" algn="l">
                        <a:lnSpc>
                          <a:spcPct val="100000"/>
                        </a:lnSpc>
                        <a:spcBef>
                          <a:spcPts val="0"/>
                        </a:spcBef>
                        <a:spcAft>
                          <a:spcPts val="0"/>
                        </a:spcAft>
                        <a:buClr>
                          <a:srgbClr val="0000CC"/>
                        </a:buClr>
                        <a:buSzPts val="2400"/>
                        <a:buFont typeface="Calibri"/>
                        <a:buNone/>
                      </a:pPr>
                      <a:r>
                        <a:t/>
                      </a:r>
                      <a:endParaRPr b="1" i="0" sz="1400" u="none" cap="none" strike="noStrike">
                        <a:solidFill>
                          <a:srgbClr val="0000CC"/>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95375">
                <a:tc vMerge="1"/>
                <a:tc>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a:t>
                      </a:r>
                      <a:endParaRPr b="1" i="0" sz="1400" u="none" cap="none" strike="noStrike">
                        <a:solidFill>
                          <a:srgbClr val="0000CC"/>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400"/>
                        <a:buFont typeface="Times New Roman"/>
                        <a:buChar char="●"/>
                      </a:pPr>
                      <a:r>
                        <a:rPr b="0" i="0" lang="en-US" sz="1200" u="none" cap="none" strike="noStrike">
                          <a:solidFill>
                            <a:schemeClr val="dk1"/>
                          </a:solidFill>
                          <a:latin typeface="Times New Roman"/>
                          <a:ea typeface="Times New Roman"/>
                          <a:cs typeface="Times New Roman"/>
                          <a:sym typeface="Times New Roman"/>
                        </a:rPr>
                        <a:t>Personal lapt</a:t>
                      </a:r>
                      <a:r>
                        <a:rPr lang="en-US" sz="1200" u="none" cap="none" strike="noStrike">
                          <a:solidFill>
                            <a:schemeClr val="dk1"/>
                          </a:solidFill>
                          <a:latin typeface="Times New Roman"/>
                          <a:ea typeface="Times New Roman"/>
                          <a:cs typeface="Times New Roman"/>
                          <a:sym typeface="Times New Roman"/>
                        </a:rPr>
                        <a:t>ops/computers/ tablets/ smartphones</a:t>
                      </a:r>
                      <a:endParaRPr sz="1200" u="none" cap="none" strike="noStrike">
                        <a:solidFill>
                          <a:schemeClr val="dk1"/>
                        </a:solidFill>
                        <a:latin typeface="Times New Roman"/>
                        <a:ea typeface="Times New Roman"/>
                        <a:cs typeface="Times New Roman"/>
                        <a:sym typeface="Times New Roman"/>
                      </a:endParaRPr>
                    </a:p>
                    <a:p>
                      <a:pPr indent="-304800" lvl="0" marL="304800" marR="0" rtl="0" algn="l">
                        <a:lnSpc>
                          <a:spcPct val="100000"/>
                        </a:lnSpc>
                        <a:spcBef>
                          <a:spcPts val="0"/>
                        </a:spcBef>
                        <a:spcAft>
                          <a:spcPts val="0"/>
                        </a:spcAft>
                        <a:buClr>
                          <a:schemeClr val="dk1"/>
                        </a:buClr>
                        <a:buSzPts val="1400"/>
                        <a:buFont typeface="Times New Roman"/>
                        <a:buChar char="●"/>
                      </a:pPr>
                      <a:r>
                        <a:rPr lang="en-US" sz="1200" u="none" cap="none" strike="noStrike">
                          <a:solidFill>
                            <a:schemeClr val="dk1"/>
                          </a:solidFill>
                          <a:latin typeface="Times New Roman"/>
                          <a:ea typeface="Times New Roman"/>
                          <a:cs typeface="Times New Roman"/>
                          <a:sym typeface="Times New Roman"/>
                        </a:rPr>
                        <a:t>Fast and stable Internet connection </a:t>
                      </a:r>
                      <a:endParaRPr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79875">
                <a:tc rowSpan="2">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200"/>
                        <a:buFont typeface="Calibri"/>
                        <a:buChar char="●"/>
                      </a:pPr>
                      <a:r>
                        <a:rPr lang="en-US" sz="1050" u="none" cap="none" strike="noStrike">
                          <a:latin typeface="Times New Roman"/>
                          <a:ea typeface="Times New Roman"/>
                          <a:cs typeface="Times New Roman"/>
                          <a:sym typeface="Times New Roman"/>
                        </a:rPr>
                        <a:t>Get access to one institution’s Blackboard before sending introduction email and assign the learners account information. </a:t>
                      </a:r>
                      <a:endParaRPr sz="1050" u="none" cap="none" strike="noStrike">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00"/>
                        </a:buClr>
                        <a:buSzPts val="1200"/>
                        <a:buFont typeface="Calibri"/>
                        <a:buChar char="●"/>
                      </a:pPr>
                      <a:r>
                        <a:rPr lang="en-US" sz="1050" u="none" cap="none" strike="noStrike">
                          <a:latin typeface="Times New Roman"/>
                          <a:ea typeface="Times New Roman"/>
                          <a:cs typeface="Times New Roman"/>
                          <a:sym typeface="Times New Roman"/>
                        </a:rPr>
                        <a:t>Send the email a week earlier before the official start date to provide more time for the learners to be well prepared.  </a:t>
                      </a:r>
                      <a:endParaRPr b="0" i="0" sz="1050" u="none" cap="none" strike="noStrike">
                        <a:solidFill>
                          <a:schemeClr val="dk1"/>
                        </a:solidFill>
                        <a:latin typeface="Times New Roman"/>
                        <a:ea typeface="Times New Roman"/>
                        <a:cs typeface="Times New Roman"/>
                        <a:sym typeface="Times New Roman"/>
                      </a:endParaRPr>
                    </a:p>
                    <a:p>
                      <a:pPr indent="-171450" lvl="0" marL="171450" marR="0" rtl="0" algn="l">
                        <a:lnSpc>
                          <a:spcPct val="100000"/>
                        </a:lnSpc>
                        <a:spcBef>
                          <a:spcPts val="0"/>
                        </a:spcBef>
                        <a:spcAft>
                          <a:spcPts val="0"/>
                        </a:spcAft>
                        <a:buClr>
                          <a:schemeClr val="dk1"/>
                        </a:buClr>
                        <a:buSzPts val="1200"/>
                        <a:buFont typeface="Arial"/>
                        <a:buChar char="•"/>
                      </a:pPr>
                      <a:r>
                        <a:rPr b="0" i="0" lang="en-US" sz="1050" u="none" cap="none" strike="noStrike">
                          <a:solidFill>
                            <a:schemeClr val="dk1"/>
                          </a:solidFill>
                          <a:latin typeface="Times New Roman"/>
                          <a:ea typeface="Times New Roman"/>
                          <a:cs typeface="Times New Roman"/>
                          <a:sym typeface="Times New Roman"/>
                        </a:rPr>
                        <a:t>Learners will have account information to log in Bb</a:t>
                      </a:r>
                      <a:r>
                        <a:rPr lang="en-US" sz="1100" u="none" cap="none" strike="noStrike">
                          <a:solidFill>
                            <a:schemeClr val="dk1"/>
                          </a:solidFill>
                          <a:latin typeface="Times New Roman"/>
                          <a:ea typeface="Times New Roman"/>
                          <a:cs typeface="Times New Roman"/>
                          <a:sym typeface="Times New Roman"/>
                        </a:rPr>
                        <a:t>.</a:t>
                      </a:r>
                      <a:endParaRPr/>
                    </a:p>
                    <a:p>
                      <a:pPr indent="-106363" lvl="0" marL="182563" marR="0" rtl="0" algn="l">
                        <a:lnSpc>
                          <a:spcPct val="100000"/>
                        </a:lnSpc>
                        <a:spcBef>
                          <a:spcPts val="0"/>
                        </a:spcBef>
                        <a:spcAft>
                          <a:spcPts val="0"/>
                        </a:spcAft>
                        <a:buClr>
                          <a:srgbClr val="000000"/>
                        </a:buClr>
                        <a:buSzPts val="1200"/>
                        <a:buFont typeface="Calibri"/>
                        <a:buNone/>
                      </a:pPr>
                      <a:r>
                        <a:t/>
                      </a:r>
                      <a:endParaRPr sz="1050" u="none" cap="none" strike="noStrike">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a:p>
                    <a:p>
                      <a:pPr indent="-182563" lvl="0" marL="182563" marR="0" rtl="0" algn="l">
                        <a:lnSpc>
                          <a:spcPct val="100000"/>
                        </a:lnSpc>
                        <a:spcBef>
                          <a:spcPts val="0"/>
                        </a:spcBef>
                        <a:spcAft>
                          <a:spcPts val="0"/>
                        </a:spcAft>
                        <a:buClr>
                          <a:srgbClr val="0000CC"/>
                        </a:buClr>
                        <a:buSzPts val="2400"/>
                        <a:buFont typeface="Calibri"/>
                        <a:buNone/>
                      </a:pPr>
                      <a:r>
                        <a:rPr b="0" i="0" lang="en-US" sz="1200" u="none" cap="none" strike="noStrike">
                          <a:solidFill>
                            <a:schemeClr val="dk1"/>
                          </a:solidFill>
                          <a:latin typeface="Times New Roman"/>
                          <a:ea typeface="Times New Roman"/>
                          <a:cs typeface="Times New Roman"/>
                          <a:sym typeface="Times New Roman"/>
                        </a:rPr>
                        <a:t>NA</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81075">
                <a:tc vMerge="1"/>
                <a:tc>
                  <a:txBody>
                    <a:bodyPr/>
                    <a:lstStyle/>
                    <a:p>
                      <a:pPr indent="-182563"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Times New Roman"/>
                          <a:ea typeface="Times New Roman"/>
                          <a:cs typeface="Times New Roman"/>
                          <a:sym typeface="Times New Roman"/>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115" name="Google Shape;115;p5"/>
          <p:cNvSpPr/>
          <p:nvPr/>
        </p:nvSpPr>
        <p:spPr>
          <a:xfrm>
            <a:off x="67299" y="1157901"/>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1194086" y="1332635"/>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17" name="Google Shape;117;p5"/>
          <p:cNvSpPr/>
          <p:nvPr/>
        </p:nvSpPr>
        <p:spPr>
          <a:xfrm>
            <a:off x="2132992" y="1328670"/>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18" name="Google Shape;118;p5"/>
          <p:cNvSpPr/>
          <p:nvPr/>
        </p:nvSpPr>
        <p:spPr>
          <a:xfrm>
            <a:off x="3189290" y="1328670"/>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pic>
        <p:nvPicPr>
          <p:cNvPr id="119" name="Google Shape;119;p5"/>
          <p:cNvPicPr preferRelativeResize="0"/>
          <p:nvPr/>
        </p:nvPicPr>
        <p:blipFill rotWithShape="1">
          <a:blip r:embed="rId4">
            <a:alphaModFix/>
          </a:blip>
          <a:srcRect b="0" l="0" r="0" t="0"/>
          <a:stretch/>
        </p:blipFill>
        <p:spPr>
          <a:xfrm>
            <a:off x="613500" y="1791774"/>
            <a:ext cx="2827201" cy="958152"/>
          </a:xfrm>
          <a:prstGeom prst="rect">
            <a:avLst/>
          </a:prstGeom>
          <a:noFill/>
          <a:ln>
            <a:noFill/>
          </a:ln>
        </p:spPr>
      </p:pic>
      <p:sp>
        <p:nvSpPr>
          <p:cNvPr id="120" name="Google Shape;120;p5"/>
          <p:cNvSpPr/>
          <p:nvPr/>
        </p:nvSpPr>
        <p:spPr>
          <a:xfrm>
            <a:off x="153650" y="1867874"/>
            <a:ext cx="1376400" cy="525300"/>
          </a:xfrm>
          <a:prstGeom prst="wedgeRoundRectCallout">
            <a:avLst>
              <a:gd fmla="val 61348" name="adj1"/>
              <a:gd fmla="val 14843"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71575" y="1854529"/>
            <a:ext cx="1376400" cy="52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Hello, welcome to...</a:t>
            </a:r>
            <a:endParaRPr b="1" i="0" sz="1400" u="none" cap="none" strike="noStrike">
              <a:solidFill>
                <a:srgbClr val="FF0000"/>
              </a:solidFill>
              <a:latin typeface="Arial"/>
              <a:ea typeface="Arial"/>
              <a:cs typeface="Arial"/>
              <a:sym typeface="Arial"/>
            </a:endParaRPr>
          </a:p>
        </p:txBody>
      </p:sp>
      <p:sp>
        <p:nvSpPr>
          <p:cNvPr id="122" name="Google Shape;122;p5"/>
          <p:cNvSpPr/>
          <p:nvPr/>
        </p:nvSpPr>
        <p:spPr>
          <a:xfrm>
            <a:off x="113872" y="1239639"/>
            <a:ext cx="1038881"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110845" y="1328671"/>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6"/>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5</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129" name="Google Shape;129;p6"/>
          <p:cNvSpPr/>
          <p:nvPr/>
        </p:nvSpPr>
        <p:spPr>
          <a:xfrm>
            <a:off x="28759" y="61278"/>
            <a:ext cx="9086400" cy="936000"/>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Introduction to Online Course— Syllabus—1.1b </a:t>
            </a:r>
            <a:endParaRPr b="0" i="0" sz="1400" u="none" cap="none" strike="noStrike">
              <a:solidFill>
                <a:schemeClr val="dk1"/>
              </a:solidFill>
              <a:latin typeface="Times New Roman"/>
              <a:ea typeface="Times New Roman"/>
              <a:cs typeface="Times New Roman"/>
              <a:sym typeface="Times New Roman"/>
            </a:endParaRPr>
          </a:p>
        </p:txBody>
      </p:sp>
      <p:graphicFrame>
        <p:nvGraphicFramePr>
          <p:cNvPr id="130" name="Google Shape;130;p6"/>
          <p:cNvGraphicFramePr/>
          <p:nvPr/>
        </p:nvGraphicFramePr>
        <p:xfrm>
          <a:off x="32134" y="1036968"/>
          <a:ext cx="3000000" cy="3000000"/>
        </p:xfrm>
        <a:graphic>
          <a:graphicData uri="http://schemas.openxmlformats.org/drawingml/2006/table">
            <a:tbl>
              <a:tblPr>
                <a:noFill/>
                <a:tableStyleId>{153FCA6B-9FC3-4B1C-AB2A-CBB8901D4417}</a:tableStyleId>
              </a:tblPr>
              <a:tblGrid>
                <a:gridCol w="4438525"/>
                <a:gridCol w="46412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Presents academic calendar </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Provides clear goals and teaching procedures.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Introduces points, badges and leaderboards during the training process.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Presents the content materials Choose MyPlate</a:t>
                      </a:r>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Learners will be able to generalize the distribution of points values and their corresponding rewards.</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532225">
                <a:tc vMerge="1"/>
                <a:tc>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a:t>
                      </a:r>
                      <a:endParaRPr b="1" i="0" sz="1400" u="none" cap="none" strike="noStrike">
                        <a:solidFill>
                          <a:srgbClr val="0000CC"/>
                        </a:solidFill>
                        <a:latin typeface="Times New Roman"/>
                        <a:ea typeface="Times New Roman"/>
                        <a:cs typeface="Times New Roman"/>
                        <a:sym typeface="Times New Roman"/>
                      </a:endParaRPr>
                    </a:p>
                    <a:p>
                      <a:pPr indent="-182563" lvl="0" marL="182563"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Times New Roman"/>
                          <a:ea typeface="Times New Roman"/>
                          <a:cs typeface="Times New Roman"/>
                          <a:sym typeface="Times New Roman"/>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63300">
                <a:tc vMerge="1"/>
                <a:tc>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Technology skills and account information to log in Bb.</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64900">
                <a:tc rowSpan="2">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lang="en-US" sz="1000" u="none" cap="none" strike="noStrike">
                          <a:latin typeface="Times New Roman"/>
                          <a:ea typeface="Times New Roman"/>
                          <a:cs typeface="Times New Roman"/>
                          <a:sym typeface="Times New Roman"/>
                        </a:rPr>
                        <a:t>Introduce the game-like features in this online course. Learners will gain points and badges based on the achievements of the following tasks :participation, </a:t>
                      </a:r>
                      <a:r>
                        <a:rPr lang="en-US" sz="1000" u="none" cap="none" strike="noStrike">
                          <a:solidFill>
                            <a:schemeClr val="dk1"/>
                          </a:solidFill>
                          <a:latin typeface="Times New Roman"/>
                          <a:ea typeface="Times New Roman"/>
                          <a:cs typeface="Times New Roman"/>
                          <a:sym typeface="Times New Roman"/>
                        </a:rPr>
                        <a:t>challenges, quizzes,, progress report, feedback, assignments and surveys.</a:t>
                      </a:r>
                      <a:endParaRPr/>
                    </a:p>
                    <a:p>
                      <a:pPr indent="-198438" lvl="0" marL="198438" marR="0" rtl="0" algn="l">
                        <a:lnSpc>
                          <a:spcPct val="100000"/>
                        </a:lnSpc>
                        <a:spcBef>
                          <a:spcPts val="0"/>
                        </a:spcBef>
                        <a:spcAft>
                          <a:spcPts val="0"/>
                        </a:spcAft>
                        <a:buClr>
                          <a:srgbClr val="000000"/>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Syllabus contains rubrics to guide students to perform well in each unit.</a:t>
                      </a:r>
                      <a:endParaRPr sz="1000" u="none" cap="none" strike="noStrike">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lang="en-US" sz="1000" u="none" cap="none" strike="noStrike">
                          <a:latin typeface="Times New Roman"/>
                          <a:ea typeface="Times New Roman"/>
                          <a:cs typeface="Times New Roman"/>
                          <a:sym typeface="Times New Roman"/>
                        </a:rPr>
                        <a:t>Throughout the online course, learners will experience </a:t>
                      </a:r>
                      <a:r>
                        <a:rPr lang="en-US" sz="1000" u="none" cap="none" strike="noStrike">
                          <a:solidFill>
                            <a:schemeClr val="dk1"/>
                          </a:solidFill>
                          <a:latin typeface="Times New Roman"/>
                          <a:ea typeface="Times New Roman"/>
                          <a:cs typeface="Times New Roman"/>
                          <a:sym typeface="Times New Roman"/>
                        </a:rPr>
                        <a:t>gamification's effects and sustain engagement.</a:t>
                      </a:r>
                      <a:endParaRPr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lang="en-US" sz="1000" u="none" cap="none" strike="noStrike">
                          <a:solidFill>
                            <a:schemeClr val="dk1"/>
                          </a:solidFill>
                          <a:latin typeface="Times New Roman"/>
                          <a:ea typeface="Times New Roman"/>
                          <a:cs typeface="Times New Roman"/>
                          <a:sym typeface="Times New Roman"/>
                        </a:rPr>
                        <a:t>Syllabus should also include course policies, rules and regulations to keep the course run smoothly.</a:t>
                      </a:r>
                      <a:endParaRPr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0" i="0" sz="1000" u="none" cap="none" strike="noStrike">
                        <a:solidFill>
                          <a:schemeClr val="dk1"/>
                        </a:solidFill>
                        <a:latin typeface="Times New Roman"/>
                        <a:ea typeface="Times New Roman"/>
                        <a:cs typeface="Times New Roman"/>
                        <a:sym typeface="Times New Roman"/>
                      </a:endParaRPr>
                    </a:p>
                    <a:p>
                      <a:pPr indent="-198437" lvl="0" marL="198437"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Learners will be able to describe USDA ChooseMyPlate.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376025">
                <a:tc vMerge="1"/>
                <a:tc>
                  <a:txBody>
                    <a:bodyPr/>
                    <a:lstStyle/>
                    <a:p>
                      <a:pPr indent="-198438" lvl="0" marL="198438" marR="0" rtl="0" algn="l">
                        <a:lnSpc>
                          <a:spcPct val="100000"/>
                        </a:lnSpc>
                        <a:spcBef>
                          <a:spcPts val="0"/>
                        </a:spcBef>
                        <a:spcAft>
                          <a:spcPts val="0"/>
                        </a:spcAft>
                        <a:buClr>
                          <a:srgbClr val="0000CC"/>
                        </a:buClr>
                        <a:buSzPts val="1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chemeClr val="dk1"/>
                        </a:buClr>
                        <a:buSzPts val="900"/>
                        <a:buFont typeface="Arial"/>
                        <a:buChar char="●"/>
                      </a:pPr>
                      <a:r>
                        <a:rPr b="0" i="0" lang="en-US" sz="1000" u="none" cap="none" strike="noStrike">
                          <a:solidFill>
                            <a:schemeClr val="dk1"/>
                          </a:solidFill>
                          <a:latin typeface="Times New Roman"/>
                          <a:ea typeface="Times New Roman"/>
                          <a:cs typeface="Times New Roman"/>
                          <a:sym typeface="Times New Roman"/>
                        </a:rPr>
                        <a:t> Overview of ChooseMyPlate</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131" name="Google Shape;131;p6"/>
          <p:cNvSpPr txBox="1"/>
          <p:nvPr/>
        </p:nvSpPr>
        <p:spPr>
          <a:xfrm>
            <a:off x="172525" y="2782322"/>
            <a:ext cx="4573200" cy="4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eader image" id="132" name="Google Shape;132;p6"/>
          <p:cNvPicPr preferRelativeResize="0"/>
          <p:nvPr/>
        </p:nvPicPr>
        <p:blipFill rotWithShape="1">
          <a:blip r:embed="rId3">
            <a:alphaModFix/>
          </a:blip>
          <a:srcRect b="0" l="0" r="0" t="0"/>
          <a:stretch/>
        </p:blipFill>
        <p:spPr>
          <a:xfrm>
            <a:off x="264538" y="1863397"/>
            <a:ext cx="3850776" cy="1235475"/>
          </a:xfrm>
          <a:prstGeom prst="rect">
            <a:avLst/>
          </a:prstGeom>
          <a:noFill/>
          <a:ln>
            <a:noFill/>
          </a:ln>
        </p:spPr>
      </p:pic>
      <p:sp>
        <p:nvSpPr>
          <p:cNvPr id="133" name="Google Shape;133;p6"/>
          <p:cNvSpPr txBox="1"/>
          <p:nvPr/>
        </p:nvSpPr>
        <p:spPr>
          <a:xfrm>
            <a:off x="172525" y="3003847"/>
            <a:ext cx="4210800" cy="457500"/>
          </a:xfrm>
          <a:prstGeom prst="rect">
            <a:avLst/>
          </a:prstGeom>
          <a:noFill/>
          <a:ln>
            <a:noFill/>
          </a:ln>
        </p:spPr>
        <p:txBody>
          <a:bodyPr anchorCtr="0" anchor="ctr" bIns="91425" lIns="91425" spcFirstLastPara="1" rIns="91425" wrap="square" tIns="91425">
            <a:noAutofit/>
          </a:bodyPr>
          <a:lstStyle/>
          <a:p>
            <a:pPr indent="0" lvl="0" marL="0" marR="381000" rtl="0" algn="l">
              <a:lnSpc>
                <a:spcPct val="110000"/>
              </a:lnSpc>
              <a:spcBef>
                <a:spcPts val="0"/>
              </a:spcBef>
              <a:spcAft>
                <a:spcPts val="0"/>
              </a:spcAft>
              <a:buNone/>
            </a:pPr>
            <a:r>
              <a:rPr b="0" i="0" lang="en-US" sz="900" u="none" cap="none" strike="noStrike">
                <a:solidFill>
                  <a:srgbClr val="000000"/>
                </a:solidFill>
                <a:latin typeface="Times New Roman"/>
                <a:ea typeface="Times New Roman"/>
                <a:cs typeface="Times New Roman"/>
                <a:sym typeface="Times New Roman"/>
              </a:rPr>
              <a:t> Gannon. K.</a:t>
            </a:r>
            <a:r>
              <a:rPr b="0" i="1" lang="en-US" sz="900" u="none" cap="none" strike="noStrike">
                <a:solidFill>
                  <a:srgbClr val="000000"/>
                </a:solidFill>
                <a:latin typeface="Times New Roman"/>
                <a:ea typeface="Times New Roman"/>
                <a:cs typeface="Times New Roman"/>
                <a:sym typeface="Times New Roman"/>
              </a:rPr>
              <a:t> </a:t>
            </a:r>
            <a:r>
              <a:rPr b="0" i="0" lang="en-US" sz="900" u="none" cap="none" strike="noStrike">
                <a:solidFill>
                  <a:srgbClr val="000000"/>
                </a:solidFill>
                <a:latin typeface="Arial"/>
                <a:ea typeface="Arial"/>
                <a:cs typeface="Arial"/>
                <a:sym typeface="Arial"/>
              </a:rPr>
              <a:t>(n.d.). </a:t>
            </a:r>
            <a:r>
              <a:rPr b="0" i="1" lang="en-US" sz="900" u="none" cap="none" strike="noStrike">
                <a:solidFill>
                  <a:srgbClr val="000000"/>
                </a:solidFill>
                <a:latin typeface="Times New Roman"/>
                <a:ea typeface="Times New Roman"/>
                <a:cs typeface="Times New Roman"/>
                <a:sym typeface="Times New Roman"/>
              </a:rPr>
              <a:t>How to Create a Syllabus</a:t>
            </a:r>
            <a:r>
              <a:rPr b="0" i="0" lang="en-US" sz="900" u="none" cap="none" strike="noStrike">
                <a:solidFill>
                  <a:schemeClr val="dk1"/>
                </a:solidFill>
                <a:latin typeface="Times New Roman"/>
                <a:ea typeface="Times New Roman"/>
                <a:cs typeface="Times New Roman"/>
                <a:sym typeface="Times New Roman"/>
              </a:rPr>
              <a:t>[Digital image]</a:t>
            </a:r>
            <a:r>
              <a:rPr b="0" i="1" lang="en-US" sz="900" u="none" cap="none" strike="noStrike">
                <a:solidFill>
                  <a:srgbClr val="000000"/>
                </a:solidFill>
                <a:latin typeface="Times New Roman"/>
                <a:ea typeface="Times New Roman"/>
                <a:cs typeface="Times New Roman"/>
                <a:sym typeface="Times New Roman"/>
              </a:rPr>
              <a:t>.</a:t>
            </a:r>
            <a:r>
              <a:rPr b="0" i="0" lang="en-US" sz="900" u="none" cap="none" strike="noStrike">
                <a:solidFill>
                  <a:srgbClr val="000000"/>
                </a:solidFill>
                <a:latin typeface="Times New Roman"/>
                <a:ea typeface="Times New Roman"/>
                <a:cs typeface="Times New Roman"/>
                <a:sym typeface="Times New Roman"/>
              </a:rPr>
              <a:t>Retrieved from </a:t>
            </a:r>
            <a:r>
              <a:rPr b="0" i="0" lang="en-US" sz="900" u="sng" cap="none" strike="noStrike">
                <a:solidFill>
                  <a:schemeClr val="hlink"/>
                </a:solidFill>
                <a:latin typeface="Arial"/>
                <a:ea typeface="Arial"/>
                <a:cs typeface="Arial"/>
                <a:sym typeface="Arial"/>
                <a:hlinkClick r:id="rId4"/>
              </a:rPr>
              <a:t>https://www.chronicle.com/interactives/advice-syllabus</a:t>
            </a:r>
            <a:endParaRPr b="0" i="0" sz="1500" u="none" cap="none" strike="noStrike">
              <a:solidFill>
                <a:srgbClr val="333333"/>
              </a:solidFill>
              <a:highlight>
                <a:srgbClr val="FFFFFF"/>
              </a:highlight>
              <a:latin typeface="Times New Roman"/>
              <a:ea typeface="Times New Roman"/>
              <a:cs typeface="Times New Roman"/>
              <a:sym typeface="Times New Roman"/>
            </a:endParaRPr>
          </a:p>
        </p:txBody>
      </p:sp>
      <p:sp>
        <p:nvSpPr>
          <p:cNvPr id="134" name="Google Shape;134;p6"/>
          <p:cNvSpPr/>
          <p:nvPr/>
        </p:nvSpPr>
        <p:spPr>
          <a:xfrm>
            <a:off x="67299" y="1157901"/>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p:nvPr/>
        </p:nvSpPr>
        <p:spPr>
          <a:xfrm>
            <a:off x="1194086" y="1332635"/>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36" name="Google Shape;136;p6"/>
          <p:cNvSpPr/>
          <p:nvPr/>
        </p:nvSpPr>
        <p:spPr>
          <a:xfrm>
            <a:off x="2132992" y="1328670"/>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37" name="Google Shape;137;p6"/>
          <p:cNvSpPr/>
          <p:nvPr/>
        </p:nvSpPr>
        <p:spPr>
          <a:xfrm>
            <a:off x="3189290" y="1328670"/>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
        <p:nvSpPr>
          <p:cNvPr id="138" name="Google Shape;138;p6"/>
          <p:cNvSpPr/>
          <p:nvPr/>
        </p:nvSpPr>
        <p:spPr>
          <a:xfrm>
            <a:off x="113872" y="1239639"/>
            <a:ext cx="1038881"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110845" y="1328671"/>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7"/>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5</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145" name="Google Shape;145;p7"/>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Overview of Blackboard System</a:t>
            </a:r>
            <a:r>
              <a:rPr b="0" i="0" lang="en-US" sz="2400" u="none" cap="none" strike="noStrike">
                <a:solidFill>
                  <a:schemeClr val="dk1"/>
                </a:solidFill>
                <a:latin typeface="Times New Roman"/>
                <a:ea typeface="Times New Roman"/>
                <a:cs typeface="Times New Roman"/>
                <a:sym typeface="Times New Roman"/>
              </a:rPr>
              <a:t>—</a:t>
            </a:r>
            <a:r>
              <a:rPr b="0" i="0" lang="en-US" sz="1400" u="none" cap="none" strike="noStrike">
                <a:solidFill>
                  <a:schemeClr val="dk1"/>
                </a:solidFill>
                <a:latin typeface="Times New Roman"/>
                <a:ea typeface="Times New Roman"/>
                <a:cs typeface="Times New Roman"/>
                <a:sym typeface="Times New Roman"/>
              </a:rPr>
              <a:t>Login to Site and Navigation</a:t>
            </a:r>
            <a:r>
              <a:rPr b="0" i="0" lang="en-US" sz="2400" u="none" cap="none" strike="noStrike">
                <a:solidFill>
                  <a:schemeClr val="dk1"/>
                </a:solidFill>
                <a:latin typeface="Times New Roman"/>
                <a:ea typeface="Times New Roman"/>
                <a:cs typeface="Times New Roman"/>
                <a:sym typeface="Times New Roman"/>
              </a:rPr>
              <a:t>—</a:t>
            </a:r>
            <a:r>
              <a:rPr b="0" i="0" lang="en-US" sz="1400" u="none" cap="none" strike="noStrike">
                <a:solidFill>
                  <a:schemeClr val="dk1"/>
                </a:solidFill>
                <a:latin typeface="Times New Roman"/>
                <a:ea typeface="Times New Roman"/>
                <a:cs typeface="Times New Roman"/>
                <a:sym typeface="Times New Roman"/>
              </a:rPr>
              <a:t>1.2a </a:t>
            </a:r>
            <a:endParaRPr b="0" i="0" sz="1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146" name="Google Shape;146;p7"/>
          <p:cNvGraphicFramePr/>
          <p:nvPr/>
        </p:nvGraphicFramePr>
        <p:xfrm>
          <a:off x="28759" y="1166118"/>
          <a:ext cx="3000000" cy="3000000"/>
        </p:xfrm>
        <a:graphic>
          <a:graphicData uri="http://schemas.openxmlformats.org/drawingml/2006/table">
            <a:tbl>
              <a:tblPr>
                <a:noFill/>
                <a:tableStyleId>{153FCA6B-9FC3-4B1C-AB2A-CBB8901D4417}</a:tableStyleId>
              </a:tblPr>
              <a:tblGrid>
                <a:gridCol w="4438525"/>
                <a:gridCol w="46412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Instructional Activity Description:</a:t>
                      </a:r>
                      <a:endParaRPr b="1" i="0" sz="1400" u="none" cap="none" strike="noStrike">
                        <a:solidFill>
                          <a:srgbClr val="0000CC"/>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Tutorials about using Bb to log in.</a:t>
                      </a:r>
                      <a:endParaRPr b="0" i="0" sz="1000" u="none" cap="none" strike="noStrike">
                        <a:solidFill>
                          <a:schemeClr val="dk1"/>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Browses the course basics.</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21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Activity Deliverables/Outcomes :</a:t>
                      </a:r>
                      <a:endParaRPr b="1" i="0" sz="1400" u="none" cap="none" strike="noStrike">
                        <a:solidFill>
                          <a:srgbClr val="0000CC"/>
                        </a:solidFill>
                        <a:latin typeface="Calibri"/>
                        <a:ea typeface="Calibri"/>
                        <a:cs typeface="Calibri"/>
                        <a:sym typeface="Calibri"/>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460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Resources Required :</a:t>
                      </a:r>
                      <a:endParaRPr b="1" i="0" sz="1400" u="none" cap="none" strike="noStrike">
                        <a:solidFill>
                          <a:srgbClr val="0000CC"/>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Personal laptops/computers/ tablets/ smartphones</a:t>
                      </a:r>
                      <a:endParaRPr b="0" i="0" sz="1000" u="none" cap="none" strike="noStrike">
                        <a:solidFill>
                          <a:schemeClr val="dk1"/>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Fast and stable Internet connection </a:t>
                      </a:r>
                      <a:endParaRPr b="0" i="0" sz="1000" u="none" cap="none" strike="noStrike">
                        <a:solidFill>
                          <a:schemeClr val="dk1"/>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Technology skills and account information to log in Bb.</a:t>
                      </a:r>
                      <a:endParaRPr b="0" i="0" sz="10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659500">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Notes:</a:t>
                      </a:r>
                      <a:endParaRPr b="1" i="0" sz="1400" u="none" cap="none" strike="noStrike">
                        <a:solidFill>
                          <a:srgbClr val="0000CC"/>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200"/>
                        <a:buFont typeface="Calibri"/>
                        <a:buChar char="●"/>
                      </a:pPr>
                      <a:r>
                        <a:rPr b="0" i="0" lang="en-US" sz="1000" u="none" cap="none" strike="noStrike">
                          <a:solidFill>
                            <a:schemeClr val="dk1"/>
                          </a:solidFill>
                          <a:latin typeface="Calibri"/>
                          <a:ea typeface="Calibri"/>
                          <a:cs typeface="Calibri"/>
                          <a:sym typeface="Calibri"/>
                        </a:rPr>
                        <a:t>Bb is the platform used for this online course because it’s one of the popular learning management systems that includes communication, content delivery, and assessment tools to facilitate the teaching-and-learning process.</a:t>
                      </a:r>
                      <a:endParaRPr b="0" i="0" sz="10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Key learning outcomes:</a:t>
                      </a:r>
                      <a:endParaRPr b="1" i="0" sz="1400" u="none" cap="none" strike="noStrike">
                        <a:solidFill>
                          <a:srgbClr val="0000CC"/>
                        </a:solidFill>
                        <a:latin typeface="Calibri"/>
                        <a:ea typeface="Calibri"/>
                        <a:cs typeface="Calibri"/>
                        <a:sym typeface="Calibri"/>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92540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Calibri"/>
                          <a:ea typeface="Calibri"/>
                          <a:cs typeface="Calibri"/>
                          <a:sym typeface="Calibri"/>
                        </a:rPr>
                        <a:t>Key Content Points:</a:t>
                      </a:r>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b="0" i="0" sz="1000" u="none" cap="none" strike="noStrike">
                        <a:solidFill>
                          <a:schemeClr val="dk1"/>
                        </a:solidFill>
                        <a:latin typeface="Calibri"/>
                        <a:ea typeface="Calibri"/>
                        <a:cs typeface="Calibri"/>
                        <a:sym typeface="Calibri"/>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pic>
        <p:nvPicPr>
          <p:cNvPr id="147" name="Google Shape;147;p7"/>
          <p:cNvPicPr preferRelativeResize="0"/>
          <p:nvPr/>
        </p:nvPicPr>
        <p:blipFill rotWithShape="1">
          <a:blip r:embed="rId3">
            <a:alphaModFix/>
          </a:blip>
          <a:srcRect b="0" l="0" r="0" t="0"/>
          <a:stretch/>
        </p:blipFill>
        <p:spPr>
          <a:xfrm>
            <a:off x="834625" y="1791636"/>
            <a:ext cx="2708274" cy="1257875"/>
          </a:xfrm>
          <a:prstGeom prst="rect">
            <a:avLst/>
          </a:prstGeom>
          <a:noFill/>
          <a:ln>
            <a:noFill/>
          </a:ln>
        </p:spPr>
      </p:pic>
      <p:sp>
        <p:nvSpPr>
          <p:cNvPr id="148" name="Google Shape;148;p7"/>
          <p:cNvSpPr txBox="1"/>
          <p:nvPr/>
        </p:nvSpPr>
        <p:spPr>
          <a:xfrm>
            <a:off x="131975" y="2964181"/>
            <a:ext cx="4335300" cy="4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Calibri"/>
                <a:ea typeface="Calibri"/>
                <a:cs typeface="Calibri"/>
                <a:sym typeface="Calibri"/>
              </a:rPr>
              <a:t>Blackboard Help</a:t>
            </a:r>
            <a:r>
              <a:rPr b="0" i="0" lang="en-US" sz="900" u="none" cap="none" strike="noStrike">
                <a:solidFill>
                  <a:schemeClr val="dk1"/>
                </a:solidFill>
                <a:latin typeface="Times New Roman"/>
                <a:ea typeface="Times New Roman"/>
                <a:cs typeface="Times New Roman"/>
                <a:sym typeface="Times New Roman"/>
              </a:rPr>
              <a:t>[Digital image]</a:t>
            </a:r>
            <a:r>
              <a:rPr b="0" i="0" lang="en-US" sz="900" u="none" cap="none" strike="noStrike">
                <a:solidFill>
                  <a:schemeClr val="dk1"/>
                </a:solidFill>
                <a:latin typeface="Calibri"/>
                <a:ea typeface="Calibri"/>
                <a:cs typeface="Calibri"/>
                <a:sym typeface="Calibri"/>
              </a:rPr>
              <a:t>. </a:t>
            </a:r>
            <a:r>
              <a:rPr b="0" i="0" lang="en-US" sz="900" u="none" cap="none" strike="noStrike">
                <a:solidFill>
                  <a:srgbClr val="000000"/>
                </a:solidFill>
                <a:latin typeface="Arial"/>
                <a:ea typeface="Arial"/>
                <a:cs typeface="Arial"/>
                <a:sym typeface="Arial"/>
              </a:rPr>
              <a:t>(n.d.). </a:t>
            </a:r>
            <a:r>
              <a:rPr b="0" i="0" lang="en-US" sz="900" u="none" cap="none" strike="noStrike">
                <a:solidFill>
                  <a:schemeClr val="dk1"/>
                </a:solidFill>
                <a:latin typeface="Calibri"/>
                <a:ea typeface="Calibri"/>
                <a:cs typeface="Calibri"/>
                <a:sym typeface="Calibri"/>
              </a:rPr>
              <a:t>Retrieved from </a:t>
            </a:r>
            <a:r>
              <a:rPr b="0" i="0" lang="en-US" sz="900" u="sng" cap="none" strike="noStrike">
                <a:solidFill>
                  <a:schemeClr val="hlink"/>
                </a:solidFill>
                <a:latin typeface="Arial"/>
                <a:ea typeface="Arial"/>
                <a:cs typeface="Arial"/>
                <a:sym typeface="Arial"/>
                <a:hlinkClick r:id="rId4"/>
              </a:rPr>
              <a:t>https://help.blackboard.com/Learn/Student/FAQ/Login_Password_FAQ</a:t>
            </a:r>
            <a:r>
              <a:rPr b="0" i="0" lang="en-US" sz="900" u="sng" cap="none" strike="noStrike">
                <a:solidFill>
                  <a:schemeClr val="hlink"/>
                </a:solidFill>
                <a:latin typeface="Arial"/>
                <a:ea typeface="Arial"/>
                <a:cs typeface="Arial"/>
                <a:sym typeface="Arial"/>
                <a:hlinkClick r:id="rId5"/>
              </a:rPr>
              <a:t>/</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67299" y="1157901"/>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1194086" y="1332635"/>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51" name="Google Shape;151;p7"/>
          <p:cNvSpPr/>
          <p:nvPr/>
        </p:nvSpPr>
        <p:spPr>
          <a:xfrm>
            <a:off x="2132992" y="1328670"/>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52" name="Google Shape;152;p7"/>
          <p:cNvSpPr/>
          <p:nvPr/>
        </p:nvSpPr>
        <p:spPr>
          <a:xfrm>
            <a:off x="3189290" y="1328670"/>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
        <p:nvSpPr>
          <p:cNvPr id="153" name="Google Shape;153;p7"/>
          <p:cNvSpPr/>
          <p:nvPr/>
        </p:nvSpPr>
        <p:spPr>
          <a:xfrm>
            <a:off x="113872" y="1239639"/>
            <a:ext cx="1038881"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110845" y="1328671"/>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8"/>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10</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160" name="Google Shape;160;p8"/>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161" name="Google Shape;161;p8"/>
          <p:cNvGraphicFramePr/>
          <p:nvPr/>
        </p:nvGraphicFramePr>
        <p:xfrm>
          <a:off x="28759" y="1166118"/>
          <a:ext cx="3000000" cy="3000000"/>
        </p:xfrm>
        <a:graphic>
          <a:graphicData uri="http://schemas.openxmlformats.org/drawingml/2006/table">
            <a:tbl>
              <a:tblPr>
                <a:noFill/>
                <a:tableStyleId>{153FCA6B-9FC3-4B1C-AB2A-CBB8901D4417}</a:tableStyleId>
              </a:tblPr>
              <a:tblGrid>
                <a:gridCol w="4438525"/>
                <a:gridCol w="46412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1" i="0" sz="1400" u="none" cap="none" strike="noStrike">
                        <a:solidFill>
                          <a:srgbClr val="0000CC"/>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interact with instructor and peers online by asking and answer questions.</a:t>
                      </a:r>
                      <a:endParaRPr b="0" i="0"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analyze key aspects of the course syllabus.</a:t>
                      </a:r>
                      <a:endParaRPr b="0" i="0"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evaluate the skills of using Bb.</a:t>
                      </a:r>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solve any question they may have.</a:t>
                      </a:r>
                      <a:endParaRPr/>
                    </a:p>
                    <a:p>
                      <a:pPr indent="-228600" lvl="0" marL="457200" marR="0" rtl="0" algn="l">
                        <a:lnSpc>
                          <a:spcPct val="100000"/>
                        </a:lnSpc>
                        <a:spcBef>
                          <a:spcPts val="0"/>
                        </a:spcBef>
                        <a:spcAft>
                          <a:spcPts val="0"/>
                        </a:spcAft>
                        <a:buClr>
                          <a:schemeClr val="dk1"/>
                        </a:buClr>
                        <a:buSzPts val="1200"/>
                        <a:buFont typeface="Calibri"/>
                        <a:buNone/>
                      </a:pPr>
                      <a:r>
                        <a:t/>
                      </a:r>
                      <a:endParaRPr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21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 :</a:t>
                      </a:r>
                      <a:endParaRPr b="1" i="0" sz="1400" u="none" cap="none" strike="noStrik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89950">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b="0" i="0"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a:p>
                    <a:p>
                      <a:pPr indent="-179388" lvl="0" marL="182563" marR="0" rtl="0" algn="l">
                        <a:lnSpc>
                          <a:spcPct val="100000"/>
                        </a:lnSpc>
                        <a:spcBef>
                          <a:spcPts val="0"/>
                        </a:spcBef>
                        <a:spcAft>
                          <a:spcPts val="0"/>
                        </a:spcAft>
                        <a:buClr>
                          <a:schemeClr val="dk1"/>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Padlet link:</a:t>
                      </a:r>
                      <a:r>
                        <a:rPr lang="en-US" sz="1000" u="sng" cap="none" strike="noStrike">
                          <a:solidFill>
                            <a:schemeClr val="hlink"/>
                          </a:solidFill>
                          <a:latin typeface="Times New Roman"/>
                          <a:ea typeface="Times New Roman"/>
                          <a:cs typeface="Times New Roman"/>
                          <a:sym typeface="Times New Roman"/>
                          <a:hlinkClick r:id="rId3"/>
                        </a:rPr>
                        <a:t>https://padlet.com/lwang69/jj7kh0pkgsj4</a:t>
                      </a:r>
                      <a:endParaRPr b="0" i="0"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Provide QR code as an option to post and comment,</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80175">
                <a:tc rowSpan="2">
                  <a:txBody>
                    <a:bodyPr/>
                    <a:lstStyle/>
                    <a:p>
                      <a:pPr indent="-179388" lvl="0" marL="182563"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b="1" i="0" sz="1400" u="none" cap="none" strike="noStrike">
                        <a:solidFill>
                          <a:srgbClr val="0000CC"/>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The link of this online post-in board will be posted in Unit 1 on Bb.</a:t>
                      </a:r>
                      <a:endParaRPr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By interacting with the instructor and peers, learners will digest syllabus and value whether they have reached the instructor’s expectations before they embark into the course deeper.</a:t>
                      </a:r>
                      <a:endParaRPr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Instructor will use the quality of posts to calculate the learners’ points according to the instruction of syllabus.</a:t>
                      </a:r>
                      <a:endParaRPr sz="1000" u="none" cap="none" strike="noStrike">
                        <a:solidFill>
                          <a:schemeClr val="dk1"/>
                        </a:solidFill>
                        <a:latin typeface="Times New Roman"/>
                        <a:ea typeface="Times New Roman"/>
                        <a:cs typeface="Times New Roman"/>
                        <a:sym typeface="Times New Roman"/>
                      </a:endParaRPr>
                    </a:p>
                    <a:p>
                      <a:pPr indent="-179388" lvl="0" marL="182563" marR="0" rtl="0" algn="l">
                        <a:lnSpc>
                          <a:spcPct val="100000"/>
                        </a:lnSpc>
                        <a:spcBef>
                          <a:spcPts val="0"/>
                        </a:spcBef>
                        <a:spcAft>
                          <a:spcPts val="0"/>
                        </a:spcAft>
                        <a:buClr>
                          <a:schemeClr val="dk1"/>
                        </a:buClr>
                        <a:buSzPts val="900"/>
                        <a:buFont typeface="Calibri"/>
                        <a:buChar char="●"/>
                      </a:pPr>
                      <a:r>
                        <a:rPr lang="en-US" sz="1000" u="none" cap="none" strike="noStrike">
                          <a:solidFill>
                            <a:schemeClr val="dk1"/>
                          </a:solidFill>
                          <a:latin typeface="Times New Roman"/>
                          <a:ea typeface="Times New Roman"/>
                          <a:cs typeface="Times New Roman"/>
                          <a:sym typeface="Times New Roman"/>
                        </a:rPr>
                        <a:t>Points and badges will be presented in Leaderboards to show how well the learners are doing and encourage them to highly engage in the following  activity.</a:t>
                      </a:r>
                      <a:endParaRPr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a:p>
                    <a:p>
                      <a:pPr indent="0" lvl="0" marL="0" marR="0" rtl="0" algn="l">
                        <a:lnSpc>
                          <a:spcPct val="100000"/>
                        </a:lnSpc>
                        <a:spcBef>
                          <a:spcPts val="0"/>
                        </a:spcBef>
                        <a:spcAft>
                          <a:spcPts val="0"/>
                        </a:spcAft>
                        <a:buClr>
                          <a:srgbClr val="0000CC"/>
                        </a:buClr>
                        <a:buSzPts val="2400"/>
                        <a:buFont typeface="Calibri"/>
                        <a:buNone/>
                      </a:pPr>
                      <a:r>
                        <a:rPr b="0" i="0" lang="en-US" sz="1400" u="none" cap="none" strike="noStrike">
                          <a:solidFill>
                            <a:schemeClr val="dk1"/>
                          </a:solidFill>
                          <a:latin typeface="Calibri"/>
                          <a:ea typeface="Calibri"/>
                          <a:cs typeface="Calibri"/>
                          <a:sym typeface="Calibri"/>
                        </a:rPr>
                        <a:t>NA</a:t>
                      </a:r>
                      <a:endParaRPr/>
                    </a:p>
                    <a:p>
                      <a:pPr indent="0" lvl="0" marL="0" marR="0" rtl="0" algn="l">
                        <a:lnSpc>
                          <a:spcPct val="100000"/>
                        </a:lnSpc>
                        <a:spcBef>
                          <a:spcPts val="0"/>
                        </a:spcBef>
                        <a:spcAft>
                          <a:spcPts val="0"/>
                        </a:spcAft>
                        <a:buClr>
                          <a:srgbClr val="0000CC"/>
                        </a:buClr>
                        <a:buSzPts val="2400"/>
                        <a:buFont typeface="Calibri"/>
                        <a:buNone/>
                      </a:pPr>
                      <a:r>
                        <a:t/>
                      </a:r>
                      <a:endParaRPr b="1" i="0" sz="1400" u="none" cap="none" strike="noStrike">
                        <a:solidFill>
                          <a:srgbClr val="0000CC"/>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810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sp>
        <p:nvSpPr>
          <p:cNvPr id="162" name="Google Shape;162;p8"/>
          <p:cNvSpPr txBox="1"/>
          <p:nvPr/>
        </p:nvSpPr>
        <p:spPr>
          <a:xfrm>
            <a:off x="2027100" y="489150"/>
            <a:ext cx="69147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Overview of Blackboard System</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Live Question Bank </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1.2b</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8"/>
          <p:cNvPicPr preferRelativeResize="0"/>
          <p:nvPr/>
        </p:nvPicPr>
        <p:blipFill rotWithShape="1">
          <a:blip r:embed="rId4">
            <a:alphaModFix/>
          </a:blip>
          <a:srcRect b="0" l="0" r="0" t="0"/>
          <a:stretch/>
        </p:blipFill>
        <p:spPr>
          <a:xfrm>
            <a:off x="67300" y="1719740"/>
            <a:ext cx="4362657" cy="1662656"/>
          </a:xfrm>
          <a:prstGeom prst="rect">
            <a:avLst/>
          </a:prstGeom>
          <a:noFill/>
          <a:ln>
            <a:noFill/>
          </a:ln>
        </p:spPr>
      </p:pic>
      <p:sp>
        <p:nvSpPr>
          <p:cNvPr id="164" name="Google Shape;164;p8"/>
          <p:cNvSpPr/>
          <p:nvPr/>
        </p:nvSpPr>
        <p:spPr>
          <a:xfrm>
            <a:off x="67299" y="1157901"/>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a:off x="1194086" y="1332635"/>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66" name="Google Shape;166;p8"/>
          <p:cNvSpPr/>
          <p:nvPr/>
        </p:nvSpPr>
        <p:spPr>
          <a:xfrm>
            <a:off x="2132992" y="1328670"/>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67" name="Google Shape;167;p8"/>
          <p:cNvSpPr/>
          <p:nvPr/>
        </p:nvSpPr>
        <p:spPr>
          <a:xfrm>
            <a:off x="3189290" y="1328670"/>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
        <p:nvSpPr>
          <p:cNvPr id="168" name="Google Shape;168;p8"/>
          <p:cNvSpPr/>
          <p:nvPr/>
        </p:nvSpPr>
        <p:spPr>
          <a:xfrm>
            <a:off x="113872" y="1239639"/>
            <a:ext cx="1038881"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8"/>
          <p:cNvSpPr/>
          <p:nvPr/>
        </p:nvSpPr>
        <p:spPr>
          <a:xfrm>
            <a:off x="110845" y="1328671"/>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9"/>
          <p:cNvSpPr/>
          <p:nvPr/>
        </p:nvSpPr>
        <p:spPr>
          <a:xfrm>
            <a:off x="539552" y="123478"/>
            <a:ext cx="8064896" cy="723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Course  Title:</a:t>
            </a:r>
            <a:r>
              <a:rPr b="1" i="1" lang="en-US" sz="1200" u="none" cap="none" strike="noStrike">
                <a:solidFill>
                  <a:srgbClr val="7F7F7F"/>
                </a:solidFill>
                <a:latin typeface="Calibri"/>
                <a:ea typeface="Calibri"/>
                <a:cs typeface="Calibri"/>
                <a:sym typeface="Calibri"/>
              </a:rPr>
              <a:t> </a:t>
            </a:r>
            <a:r>
              <a:rPr b="0" i="0" lang="en-US" sz="1400" u="none" cap="none" strike="noStrike">
                <a:solidFill>
                  <a:schemeClr val="dk1"/>
                </a:solidFill>
                <a:latin typeface="Times New Roman"/>
                <a:ea typeface="Times New Roman"/>
                <a:cs typeface="Times New Roman"/>
                <a:sym typeface="Times New Roman"/>
              </a:rPr>
              <a:t>Healthy Eating Keeps Doctors Away                     </a:t>
            </a:r>
            <a:r>
              <a:rPr b="1" i="0" lang="en-US" sz="1800" u="none" cap="none" strike="noStrike">
                <a:solidFill>
                  <a:srgbClr val="0000CC"/>
                </a:solidFill>
                <a:latin typeface="Calibri"/>
                <a:ea typeface="Calibri"/>
                <a:cs typeface="Calibri"/>
                <a:sym typeface="Calibri"/>
              </a:rPr>
              <a:t>Estimated Time: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5</a:t>
            </a:r>
            <a:r>
              <a:rPr b="1" i="0" lang="en-US" sz="1800" u="none" cap="none" strike="noStrike">
                <a:solidFill>
                  <a:schemeClr val="dk1"/>
                </a:solidFill>
                <a:latin typeface="Times New Roman"/>
                <a:ea typeface="Times New Roman"/>
                <a:cs typeface="Times New Roman"/>
                <a:sym typeface="Times New Roman"/>
              </a:rPr>
              <a:t> </a:t>
            </a:r>
            <a:r>
              <a:rPr b="0" i="0" lang="en-US" sz="1400" u="none" cap="none" strike="noStrike">
                <a:solidFill>
                  <a:schemeClr val="dk1"/>
                </a:solidFill>
                <a:latin typeface="Times New Roman"/>
                <a:ea typeface="Times New Roman"/>
                <a:cs typeface="Times New Roman"/>
                <a:sym typeface="Times New Roman"/>
              </a:rPr>
              <a:t>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800" u="none" cap="none" strike="noStrike">
                <a:solidFill>
                  <a:srgbClr val="0000CC"/>
                </a:solidFill>
                <a:latin typeface="Calibri"/>
                <a:ea typeface="Calibri"/>
                <a:cs typeface="Calibri"/>
                <a:sym typeface="Calibri"/>
              </a:rPr>
              <a:t>Activity Title: </a:t>
            </a:r>
            <a:r>
              <a:rPr b="0" i="0" lang="en-US" sz="14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Calibri"/>
              <a:ea typeface="Calibri"/>
              <a:cs typeface="Calibri"/>
              <a:sym typeface="Calibri"/>
            </a:endParaRPr>
          </a:p>
        </p:txBody>
      </p:sp>
      <p:sp>
        <p:nvSpPr>
          <p:cNvPr id="175" name="Google Shape;175;p9"/>
          <p:cNvSpPr/>
          <p:nvPr/>
        </p:nvSpPr>
        <p:spPr>
          <a:xfrm>
            <a:off x="28759" y="123478"/>
            <a:ext cx="9086482" cy="936104"/>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Participant bio</a:t>
            </a:r>
            <a:r>
              <a:rPr b="0" i="0" lang="en-US" sz="1400" u="none" cap="none" strike="noStrike">
                <a:solidFill>
                  <a:schemeClr val="dk1"/>
                </a:solidFill>
                <a:latin typeface="Arial"/>
                <a:ea typeface="Arial"/>
                <a:cs typeface="Arial"/>
                <a:sym typeface="Arial"/>
              </a:rPr>
              <a:t>—</a:t>
            </a:r>
            <a:r>
              <a:rPr b="0" i="0" lang="en-US" sz="1400" u="none" cap="none" strike="noStrike">
                <a:solidFill>
                  <a:schemeClr val="dk1"/>
                </a:solidFill>
                <a:latin typeface="Times New Roman"/>
                <a:ea typeface="Times New Roman"/>
                <a:cs typeface="Times New Roman"/>
                <a:sym typeface="Times New Roman"/>
              </a:rPr>
              <a:t>Self-introduction</a:t>
            </a:r>
            <a:r>
              <a:rPr b="0"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Times New Roman"/>
                <a:ea typeface="Times New Roman"/>
                <a:cs typeface="Times New Roman"/>
                <a:sym typeface="Times New Roman"/>
              </a:rPr>
              <a:t>2.1a</a:t>
            </a: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Times New Roman"/>
              <a:ea typeface="Times New Roman"/>
              <a:cs typeface="Times New Roman"/>
              <a:sym typeface="Times New Roman"/>
            </a:endParaRPr>
          </a:p>
        </p:txBody>
      </p:sp>
      <p:graphicFrame>
        <p:nvGraphicFramePr>
          <p:cNvPr id="176" name="Google Shape;176;p9"/>
          <p:cNvGraphicFramePr/>
          <p:nvPr/>
        </p:nvGraphicFramePr>
        <p:xfrm>
          <a:off x="28759" y="1181508"/>
          <a:ext cx="3000000" cy="3000000"/>
        </p:xfrm>
        <a:graphic>
          <a:graphicData uri="http://schemas.openxmlformats.org/drawingml/2006/table">
            <a:tbl>
              <a:tblPr>
                <a:noFill/>
                <a:tableStyleId>{153FCA6B-9FC3-4B1C-AB2A-CBB8901D4417}</a:tableStyleId>
              </a:tblPr>
              <a:tblGrid>
                <a:gridCol w="4438525"/>
                <a:gridCol w="4641225"/>
              </a:tblGrid>
              <a:tr h="734150">
                <a:tc rowSpan="3">
                  <a:txBody>
                    <a:bodyPr/>
                    <a:lstStyle/>
                    <a:p>
                      <a:pPr indent="355600" lvl="0" marL="0" marR="0" rtl="0" algn="l">
                        <a:lnSpc>
                          <a:spcPct val="100000"/>
                        </a:lnSpc>
                        <a:spcBef>
                          <a:spcPts val="0"/>
                        </a:spcBef>
                        <a:spcAft>
                          <a:spcPts val="0"/>
                        </a:spcAft>
                        <a:buClr>
                          <a:schemeClr val="dk1"/>
                        </a:buClr>
                        <a:buSzPts val="1200"/>
                        <a:buFont typeface="Calibri"/>
                        <a:buNone/>
                      </a:pPr>
                      <a:r>
                        <a:t/>
                      </a:r>
                      <a:endParaRPr b="0" i="0" sz="9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Instructional Activity Description:</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describe their current eating patterns.</a:t>
                      </a:r>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define healthy eating patterns from their own perspectives.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Learners follow the instructor’s very specific model to create their own bio.</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7121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Activity Deliverables/Outcomes:</a:t>
                      </a:r>
                      <a:endParaRPr b="1" i="0" sz="1400" u="none" cap="none" strike="noStrik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84607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Resources Required :</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Personal laptops/computers/ tablets/ smartphones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Fast and stable Internet connection </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Instructor’s bio model</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1037150">
                <a:tc rowSpan="2">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Notes:</a:t>
                      </a:r>
                      <a:endParaRPr b="1" i="0" sz="1400" u="none" cap="none" strike="noStrike">
                        <a:solidFill>
                          <a:srgbClr val="0000CC"/>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lang="en-US" sz="1000" u="none" cap="none" strike="noStrike">
                          <a:latin typeface="Times New Roman"/>
                          <a:ea typeface="Times New Roman"/>
                          <a:cs typeface="Times New Roman"/>
                          <a:sym typeface="Times New Roman"/>
                        </a:rPr>
                        <a:t>This activity is an essential to the online community building. </a:t>
                      </a:r>
                      <a:endParaRPr sz="1000" u="none" cap="none" strike="noStrike">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The instructor’s model should include personal information, pictures, learning habits, personalities, family members, participant numbers in this online course in the family, understanding of healthy eating patterns and current personal/family  eating patterns.</a:t>
                      </a:r>
                      <a:endParaRPr b="0" i="0" sz="1000" u="none" cap="none" strike="noStrike">
                        <a:solidFill>
                          <a:schemeClr val="dk1"/>
                        </a:solidFill>
                        <a:latin typeface="Times New Roman"/>
                        <a:ea typeface="Times New Roman"/>
                        <a:cs typeface="Times New Roman"/>
                        <a:sym typeface="Times New Roman"/>
                      </a:endParaRPr>
                    </a:p>
                    <a:p>
                      <a:pPr indent="-198438" lvl="0" marL="198438" marR="0" rtl="0" algn="l">
                        <a:lnSpc>
                          <a:spcPct val="100000"/>
                        </a:lnSpc>
                        <a:spcBef>
                          <a:spcPts val="0"/>
                        </a:spcBef>
                        <a:spcAft>
                          <a:spcPts val="0"/>
                        </a:spcAft>
                        <a:buClr>
                          <a:srgbClr val="000000"/>
                        </a:buClr>
                        <a:buSzPts val="900"/>
                        <a:buFont typeface="Calibri"/>
                        <a:buChar char="●"/>
                      </a:pPr>
                      <a:r>
                        <a:rPr b="0" i="0" lang="en-US" sz="1000" u="none" cap="none" strike="noStrike">
                          <a:solidFill>
                            <a:schemeClr val="dk1"/>
                          </a:solidFill>
                          <a:latin typeface="Times New Roman"/>
                          <a:ea typeface="Times New Roman"/>
                          <a:cs typeface="Times New Roman"/>
                          <a:sym typeface="Times New Roman"/>
                        </a:rPr>
                        <a:t>This activity will help collect enough information for critiquing each other’s bio in the next activity.</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learning outcomes:</a:t>
                      </a:r>
                      <a:endParaRPr b="1" i="0" sz="1400" u="none" cap="none" strike="noStrik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900"/>
                        <a:buFont typeface="Calibri"/>
                        <a:buNone/>
                      </a:pPr>
                      <a:r>
                        <a:rPr b="0" i="0" lang="en-US" sz="1000" u="none" cap="none" strike="noStrike">
                          <a:solidFill>
                            <a:schemeClr val="dk1"/>
                          </a:solidFill>
                          <a:latin typeface="Calibri"/>
                          <a:ea typeface="Calibri"/>
                          <a:cs typeface="Calibri"/>
                          <a:sym typeface="Calibri"/>
                        </a:rPr>
                        <a:t>NA</a:t>
                      </a:r>
                      <a:endParaRPr/>
                    </a:p>
                    <a:p>
                      <a:pPr indent="0" lvl="0" marL="0" marR="0" rtl="0" algn="l">
                        <a:lnSpc>
                          <a:spcPct val="100000"/>
                        </a:lnSpc>
                        <a:spcBef>
                          <a:spcPts val="0"/>
                        </a:spcBef>
                        <a:spcAft>
                          <a:spcPts val="0"/>
                        </a:spcAft>
                        <a:buClr>
                          <a:srgbClr val="000000"/>
                        </a:buClr>
                        <a:buSzPts val="900"/>
                        <a:buFont typeface="Calibri"/>
                        <a:buNone/>
                      </a:pPr>
                      <a:r>
                        <a:t/>
                      </a:r>
                      <a:endParaRPr b="0" i="0" sz="1000" u="none" cap="none" strike="noStrike">
                        <a:solidFill>
                          <a:schemeClr val="dk1"/>
                        </a:solidFill>
                        <a:latin typeface="Times New Roman"/>
                        <a:ea typeface="Times New Roman"/>
                        <a:cs typeface="Times New Roman"/>
                        <a:sym typeface="Times New Roman"/>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r h="446725">
                <a:tc vMerge="1"/>
                <a:tc>
                  <a:txBody>
                    <a:bodyPr/>
                    <a:lstStyle/>
                    <a:p>
                      <a:pPr indent="0" lvl="0" marL="0" marR="0" rtl="0" algn="l">
                        <a:lnSpc>
                          <a:spcPct val="100000"/>
                        </a:lnSpc>
                        <a:spcBef>
                          <a:spcPts val="0"/>
                        </a:spcBef>
                        <a:spcAft>
                          <a:spcPts val="0"/>
                        </a:spcAft>
                        <a:buClr>
                          <a:srgbClr val="0000CC"/>
                        </a:buClr>
                        <a:buSzPts val="2400"/>
                        <a:buFont typeface="Calibri"/>
                        <a:buNone/>
                      </a:pPr>
                      <a:r>
                        <a:rPr b="1" i="0" lang="en-US" sz="1400" u="none" cap="none" strike="noStrike">
                          <a:solidFill>
                            <a:srgbClr val="0000CC"/>
                          </a:solidFill>
                          <a:latin typeface="Times New Roman"/>
                          <a:ea typeface="Times New Roman"/>
                          <a:cs typeface="Times New Roman"/>
                          <a:sym typeface="Times New Roman"/>
                        </a:rPr>
                        <a:t>Key Content Points:</a:t>
                      </a:r>
                      <a:endParaRPr b="1" i="0" sz="1400" u="none" cap="none" strike="noStrike">
                        <a:solidFill>
                          <a:srgbClr val="0000CC"/>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CC"/>
                        </a:buClr>
                        <a:buSzPts val="2400"/>
                        <a:buFont typeface="Calibri"/>
                        <a:buNone/>
                      </a:pPr>
                      <a:r>
                        <a:rPr b="0" i="0" lang="en-US" sz="1000" u="none" cap="none" strike="noStrike">
                          <a:solidFill>
                            <a:schemeClr val="dk1"/>
                          </a:solidFill>
                          <a:latin typeface="Calibri"/>
                          <a:ea typeface="Calibri"/>
                          <a:cs typeface="Calibri"/>
                          <a:sym typeface="Calibri"/>
                        </a:rPr>
                        <a:t>NA</a:t>
                      </a:r>
                      <a:endParaRPr/>
                    </a:p>
                  </a:txBody>
                  <a:tcPr marT="0" marB="0" marR="57925" marL="57925">
                    <a:lnL cap="flat" cmpd="sng" w="28575">
                      <a:solidFill>
                        <a:srgbClr val="0000CC"/>
                      </a:solidFill>
                      <a:prstDash val="solid"/>
                      <a:round/>
                      <a:headEnd len="sm" w="sm" type="none"/>
                      <a:tailEnd len="sm" w="sm" type="none"/>
                    </a:lnL>
                    <a:lnR cap="flat" cmpd="sng" w="28575">
                      <a:solidFill>
                        <a:srgbClr val="0000CC"/>
                      </a:solidFill>
                      <a:prstDash val="solid"/>
                      <a:round/>
                      <a:headEnd len="sm" w="sm" type="none"/>
                      <a:tailEnd len="sm" w="sm" type="none"/>
                    </a:lnR>
                    <a:lnT cap="flat" cmpd="sng" w="28575">
                      <a:solidFill>
                        <a:srgbClr val="0000CC"/>
                      </a:solidFill>
                      <a:prstDash val="solid"/>
                      <a:round/>
                      <a:headEnd len="sm" w="sm" type="none"/>
                      <a:tailEnd len="sm" w="sm" type="none"/>
                    </a:lnT>
                    <a:lnB cap="flat" cmpd="sng" w="28575">
                      <a:solidFill>
                        <a:srgbClr val="0000CC"/>
                      </a:solidFill>
                      <a:prstDash val="solid"/>
                      <a:round/>
                      <a:headEnd len="sm" w="sm" type="none"/>
                      <a:tailEnd len="sm" w="sm" type="none"/>
                    </a:lnB>
                  </a:tcPr>
                </a:tc>
              </a:tr>
            </a:tbl>
          </a:graphicData>
        </a:graphic>
      </p:graphicFrame>
      <p:pic>
        <p:nvPicPr>
          <p:cNvPr id="177" name="Google Shape;177;p9"/>
          <p:cNvPicPr preferRelativeResize="0"/>
          <p:nvPr/>
        </p:nvPicPr>
        <p:blipFill rotWithShape="1">
          <a:blip r:embed="rId3">
            <a:alphaModFix/>
          </a:blip>
          <a:srcRect b="8645" l="0" r="0" t="0"/>
          <a:stretch/>
        </p:blipFill>
        <p:spPr>
          <a:xfrm>
            <a:off x="57700" y="1765894"/>
            <a:ext cx="4409575" cy="1245732"/>
          </a:xfrm>
          <a:prstGeom prst="rect">
            <a:avLst/>
          </a:prstGeom>
          <a:noFill/>
          <a:ln>
            <a:noFill/>
          </a:ln>
        </p:spPr>
      </p:pic>
      <p:sp>
        <p:nvSpPr>
          <p:cNvPr id="178" name="Google Shape;178;p9"/>
          <p:cNvSpPr txBox="1"/>
          <p:nvPr/>
        </p:nvSpPr>
        <p:spPr>
          <a:xfrm>
            <a:off x="176650" y="3011626"/>
            <a:ext cx="4210800" cy="4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Times New Roman"/>
                <a:ea typeface="Times New Roman"/>
                <a:cs typeface="Times New Roman"/>
                <a:sym typeface="Times New Roman"/>
              </a:rPr>
              <a:t>UNEOnline</a:t>
            </a:r>
            <a:r>
              <a:rPr b="0" i="0" lang="en-US" sz="1000" u="none" cap="none" strike="noStrike">
                <a:solidFill>
                  <a:schemeClr val="dk1"/>
                </a:solidFill>
                <a:latin typeface="Times New Roman"/>
                <a:ea typeface="Times New Roman"/>
                <a:cs typeface="Times New Roman"/>
                <a:sym typeface="Times New Roman"/>
              </a:rPr>
              <a:t>[Digital image]</a:t>
            </a:r>
            <a:r>
              <a:rPr b="0" i="0" lang="en-US" sz="1000" u="none" cap="none" strike="noStrike">
                <a:solidFill>
                  <a:srgbClr val="000000"/>
                </a:solidFill>
                <a:latin typeface="Times New Roman"/>
                <a:ea typeface="Times New Roman"/>
                <a:cs typeface="Times New Roman"/>
                <a:sym typeface="Times New Roman"/>
              </a:rPr>
              <a:t>. (2019)</a:t>
            </a:r>
            <a:r>
              <a:rPr b="0" i="1" lang="en-US" sz="1000" u="none" cap="none" strike="noStrike">
                <a:solidFill>
                  <a:srgbClr val="000000"/>
                </a:solidFill>
                <a:latin typeface="Times New Roman"/>
                <a:ea typeface="Times New Roman"/>
                <a:cs typeface="Times New Roman"/>
                <a:sym typeface="Times New Roman"/>
              </a:rPr>
              <a:t>. Blackboard How-Tos. </a:t>
            </a:r>
            <a:r>
              <a:rPr b="0" i="0" lang="en-US" sz="1000" u="none" cap="none" strike="noStrike">
                <a:solidFill>
                  <a:srgbClr val="000000"/>
                </a:solidFill>
                <a:latin typeface="Times New Roman"/>
                <a:ea typeface="Times New Roman"/>
                <a:cs typeface="Times New Roman"/>
                <a:sym typeface="Times New Roman"/>
              </a:rPr>
              <a:t>Retrieved from:</a:t>
            </a:r>
            <a:r>
              <a:rPr b="0" i="0" lang="en-US" sz="1000" u="sng" cap="none" strike="noStrike">
                <a:solidFill>
                  <a:schemeClr val="hlink"/>
                </a:solidFill>
                <a:latin typeface="Times New Roman"/>
                <a:ea typeface="Times New Roman"/>
                <a:cs typeface="Times New Roman"/>
                <a:sym typeface="Times New Roman"/>
                <a:hlinkClick r:id="rId4"/>
              </a:rPr>
              <a:t>https://success.une.edu/blackboard-support/blackboard-how-tos/</a:t>
            </a:r>
            <a:endParaRPr b="0" i="0" sz="1000" u="none" cap="none" strike="noStrike">
              <a:solidFill>
                <a:srgbClr val="000000"/>
              </a:solidFill>
              <a:latin typeface="Times New Roman"/>
              <a:ea typeface="Times New Roman"/>
              <a:cs typeface="Times New Roman"/>
              <a:sym typeface="Times New Roman"/>
            </a:endParaRPr>
          </a:p>
        </p:txBody>
      </p:sp>
      <p:sp>
        <p:nvSpPr>
          <p:cNvPr id="179" name="Google Shape;179;p9"/>
          <p:cNvSpPr/>
          <p:nvPr/>
        </p:nvSpPr>
        <p:spPr>
          <a:xfrm>
            <a:off x="67299" y="1184028"/>
            <a:ext cx="4229411" cy="6077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9"/>
          <p:cNvSpPr/>
          <p:nvPr/>
        </p:nvSpPr>
        <p:spPr>
          <a:xfrm>
            <a:off x="1152966" y="1259150"/>
            <a:ext cx="999185" cy="4575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110845" y="1354798"/>
            <a:ext cx="999185" cy="271284"/>
          </a:xfrm>
          <a:prstGeom prst="rect">
            <a:avLst/>
          </a:prstGeom>
          <a:solidFill>
            <a:srgbClr val="CCCC00"/>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Introduction</a:t>
            </a:r>
            <a:endParaRPr b="1" i="1" sz="1100" u="none" cap="none" strike="noStrike">
              <a:solidFill>
                <a:srgbClr val="FFFFFF"/>
              </a:solidFill>
              <a:latin typeface="Arial"/>
              <a:ea typeface="Arial"/>
              <a:cs typeface="Arial"/>
              <a:sym typeface="Arial"/>
            </a:endParaRPr>
          </a:p>
        </p:txBody>
      </p:sp>
      <p:sp>
        <p:nvSpPr>
          <p:cNvPr id="182" name="Google Shape;182;p9"/>
          <p:cNvSpPr/>
          <p:nvPr/>
        </p:nvSpPr>
        <p:spPr>
          <a:xfrm>
            <a:off x="1194086" y="1358762"/>
            <a:ext cx="902570" cy="267319"/>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100" u="none" cap="none" strike="noStrike">
                <a:solidFill>
                  <a:srgbClr val="FFFFFF"/>
                </a:solidFill>
                <a:latin typeface="Arial"/>
                <a:ea typeface="Arial"/>
                <a:cs typeface="Arial"/>
                <a:sym typeface="Arial"/>
              </a:rPr>
              <a:t>Analysis</a:t>
            </a:r>
            <a:endParaRPr b="1" i="1" sz="1100" u="none" cap="none" strike="noStrike">
              <a:solidFill>
                <a:srgbClr val="FFFFFF"/>
              </a:solidFill>
              <a:latin typeface="Arial"/>
              <a:ea typeface="Arial"/>
              <a:cs typeface="Arial"/>
              <a:sym typeface="Arial"/>
            </a:endParaRPr>
          </a:p>
        </p:txBody>
      </p:sp>
      <p:sp>
        <p:nvSpPr>
          <p:cNvPr id="183" name="Google Shape;183;p9"/>
          <p:cNvSpPr/>
          <p:nvPr/>
        </p:nvSpPr>
        <p:spPr>
          <a:xfrm>
            <a:off x="2132992" y="1354797"/>
            <a:ext cx="1038880" cy="271284"/>
          </a:xfrm>
          <a:prstGeom prst="rect">
            <a:avLst/>
          </a:prstGeom>
          <a:solidFill>
            <a:srgbClr val="7067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900" u="none" cap="none" strike="noStrike">
                <a:solidFill>
                  <a:srgbClr val="FFFFFF"/>
                </a:solidFill>
                <a:latin typeface="Arial"/>
                <a:ea typeface="Arial"/>
                <a:cs typeface="Arial"/>
                <a:sym typeface="Arial"/>
              </a:rPr>
              <a:t>Demonstration</a:t>
            </a:r>
            <a:endParaRPr b="1" i="1" sz="900" u="none" cap="none" strike="noStrike">
              <a:solidFill>
                <a:srgbClr val="FFFFFF"/>
              </a:solidFill>
              <a:latin typeface="Arial"/>
              <a:ea typeface="Arial"/>
              <a:cs typeface="Arial"/>
              <a:sym typeface="Arial"/>
            </a:endParaRPr>
          </a:p>
        </p:txBody>
      </p:sp>
      <p:sp>
        <p:nvSpPr>
          <p:cNvPr id="184" name="Google Shape;184;p9"/>
          <p:cNvSpPr/>
          <p:nvPr/>
        </p:nvSpPr>
        <p:spPr>
          <a:xfrm>
            <a:off x="3189290" y="1354797"/>
            <a:ext cx="944984" cy="272924"/>
          </a:xfrm>
          <a:prstGeom prst="rect">
            <a:avLst/>
          </a:prstGeom>
          <a:solidFill>
            <a:srgbClr val="66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1" lang="en-US" sz="1000" u="none" cap="none" strike="noStrike">
                <a:solidFill>
                  <a:srgbClr val="FFFFFF"/>
                </a:solidFill>
                <a:latin typeface="Arial"/>
                <a:ea typeface="Arial"/>
                <a:cs typeface="Arial"/>
                <a:sym typeface="Arial"/>
              </a:rPr>
              <a:t>Assessment</a:t>
            </a:r>
            <a:endParaRPr b="1" i="1" sz="10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第一PPT，www.1ppt.com">
  <a:themeElements>
    <a:clrScheme name="Office">
      <a:dk1>
        <a:srgbClr val="000000"/>
      </a:dk1>
      <a:lt1>
        <a:srgbClr val="FFFFFF"/>
      </a:lt1>
      <a:dk2>
        <a:srgbClr val="1F497D"/>
      </a:dk2>
      <a:lt2>
        <a:srgbClr val="EEECE1"/>
      </a:lt2>
      <a:accent1>
        <a:srgbClr val="4F81BD"/>
      </a:accent1>
      <a:accent2>
        <a:srgbClr val="2F4C70"/>
      </a:accent2>
      <a:accent3>
        <a:srgbClr val="BDB04F"/>
      </a:accent3>
      <a:accent4>
        <a:srgbClr val="707070"/>
      </a:accent4>
      <a:accent5>
        <a:srgbClr val="424242"/>
      </a:accent5>
      <a:accent6>
        <a:srgbClr val="BDBDB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 Wang</dc:creator>
</cp:coreProperties>
</file>