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72" r:id="rId5"/>
    <p:sldId id="260" r:id="rId6"/>
    <p:sldId id="273" r:id="rId7"/>
    <p:sldId id="261" r:id="rId8"/>
    <p:sldId id="263" r:id="rId9"/>
    <p:sldId id="262" r:id="rId10"/>
    <p:sldId id="264" r:id="rId11"/>
    <p:sldId id="265" r:id="rId12"/>
    <p:sldId id="266" r:id="rId13"/>
    <p:sldId id="276" r:id="rId14"/>
    <p:sldId id="274" r:id="rId15"/>
    <p:sldId id="284" r:id="rId16"/>
    <p:sldId id="285" r:id="rId17"/>
    <p:sldId id="275" r:id="rId18"/>
    <p:sldId id="295" r:id="rId19"/>
    <p:sldId id="278" r:id="rId20"/>
    <p:sldId id="286" r:id="rId21"/>
    <p:sldId id="288" r:id="rId22"/>
    <p:sldId id="287" r:id="rId23"/>
    <p:sldId id="289" r:id="rId24"/>
    <p:sldId id="290" r:id="rId25"/>
    <p:sldId id="291" r:id="rId26"/>
    <p:sldId id="292" r:id="rId27"/>
    <p:sldId id="293" r:id="rId28"/>
    <p:sldId id="294" r:id="rId29"/>
    <p:sldId id="296"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2AF893-445F-4ADD-B520-993A4BAE8B9B}" v="190" dt="2020-04-21T16:08:39.2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0" d="100"/>
          <a:sy n="80" d="100"/>
        </p:scale>
        <p:origin x="58" y="1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5/10/relationships/revisionInfo" Target="revisionInfo.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493BF1-E1AA-4D27-8E7E-1B1A776E4CB9}"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57ED0C2D-756F-4114-9434-4B8FEF8E45EF}">
      <dgm:prSet custT="1"/>
      <dgm:spPr/>
      <dgm:t>
        <a:bodyPr/>
        <a:lstStyle/>
        <a:p>
          <a:r>
            <a:rPr lang="en-US" sz="1600" dirty="0">
              <a:latin typeface="Times New Roman" panose="02020603050405020304" pitchFamily="18" charset="0"/>
              <a:cs typeface="Times New Roman" panose="02020603050405020304" pitchFamily="18" charset="0"/>
            </a:rPr>
            <a:t>Fostering students’ ability to engage in effective self-regulated learning is an important goal of secondary education, as it prepares students for the demands of higher education or workplace learning(Dent and </a:t>
          </a:r>
          <a:r>
            <a:rPr lang="en-US" sz="1600" dirty="0" err="1">
              <a:latin typeface="Times New Roman" panose="02020603050405020304" pitchFamily="18" charset="0"/>
              <a:cs typeface="Times New Roman" panose="02020603050405020304" pitchFamily="18" charset="0"/>
            </a:rPr>
            <a:t>Koenka</a:t>
          </a:r>
          <a:r>
            <a:rPr lang="en-US" sz="1600" dirty="0">
              <a:latin typeface="Times New Roman" panose="02020603050405020304" pitchFamily="18" charset="0"/>
              <a:cs typeface="Times New Roman" panose="02020603050405020304" pitchFamily="18" charset="0"/>
            </a:rPr>
            <a:t> 2016). </a:t>
          </a:r>
        </a:p>
      </dgm:t>
    </dgm:pt>
    <dgm:pt modelId="{75234A8D-7444-4690-A535-5B30CC525EE8}" type="parTrans" cxnId="{C6DF1022-E50E-484E-AB2B-0FBC8EA6BA43}">
      <dgm:prSet/>
      <dgm:spPr/>
      <dgm:t>
        <a:bodyPr/>
        <a:lstStyle/>
        <a:p>
          <a:endParaRPr lang="en-US" sz="1600">
            <a:latin typeface="Times New Roman" panose="02020603050405020304" pitchFamily="18" charset="0"/>
            <a:cs typeface="Times New Roman" panose="02020603050405020304" pitchFamily="18" charset="0"/>
          </a:endParaRPr>
        </a:p>
      </dgm:t>
    </dgm:pt>
    <dgm:pt modelId="{CFA351DC-E677-4177-AF5C-DDFE57AEEE64}" type="sibTrans" cxnId="{C6DF1022-E50E-484E-AB2B-0FBC8EA6BA43}">
      <dgm:prSet/>
      <dgm:spPr/>
      <dgm:t>
        <a:bodyPr/>
        <a:lstStyle/>
        <a:p>
          <a:endParaRPr lang="en-US" sz="1600">
            <a:latin typeface="Times New Roman" panose="02020603050405020304" pitchFamily="18" charset="0"/>
            <a:cs typeface="Times New Roman" panose="02020603050405020304" pitchFamily="18" charset="0"/>
          </a:endParaRPr>
        </a:p>
      </dgm:t>
    </dgm:pt>
    <dgm:pt modelId="{7AE7F74E-A2C6-4190-9BA8-649E493A7B2F}">
      <dgm:prSet custT="1"/>
      <dgm:spPr/>
      <dgm:t>
        <a:bodyPr/>
        <a:lstStyle/>
        <a:p>
          <a:r>
            <a:rPr lang="en-US" sz="1600" dirty="0">
              <a:latin typeface="Times New Roman" panose="02020603050405020304" pitchFamily="18" charset="0"/>
              <a:cs typeface="Times New Roman" panose="02020603050405020304" pitchFamily="18" charset="0"/>
            </a:rPr>
            <a:t>As pressure to increase students’ academic success, students need to take ownership of their learning, to become self-regulated learners. </a:t>
          </a:r>
        </a:p>
      </dgm:t>
    </dgm:pt>
    <dgm:pt modelId="{21B9B824-22A3-4601-8E46-44B48E565193}" type="parTrans" cxnId="{30AACD70-FBB9-4667-BAC5-84874918600B}">
      <dgm:prSet/>
      <dgm:spPr/>
      <dgm:t>
        <a:bodyPr/>
        <a:lstStyle/>
        <a:p>
          <a:endParaRPr lang="en-US" sz="1600">
            <a:latin typeface="Times New Roman" panose="02020603050405020304" pitchFamily="18" charset="0"/>
            <a:cs typeface="Times New Roman" panose="02020603050405020304" pitchFamily="18" charset="0"/>
          </a:endParaRPr>
        </a:p>
      </dgm:t>
    </dgm:pt>
    <dgm:pt modelId="{4C378383-D607-4BCB-B38D-CE1BE9B95FC4}" type="sibTrans" cxnId="{30AACD70-FBB9-4667-BAC5-84874918600B}">
      <dgm:prSet/>
      <dgm:spPr/>
      <dgm:t>
        <a:bodyPr/>
        <a:lstStyle/>
        <a:p>
          <a:endParaRPr lang="en-US" sz="1600">
            <a:latin typeface="Times New Roman" panose="02020603050405020304" pitchFamily="18" charset="0"/>
            <a:cs typeface="Times New Roman" panose="02020603050405020304" pitchFamily="18" charset="0"/>
          </a:endParaRPr>
        </a:p>
      </dgm:t>
    </dgm:pt>
    <dgm:pt modelId="{974ED305-7F54-4A05-BFE3-3EA3BF994F7C}">
      <dgm:prSet custT="1"/>
      <dgm:spPr/>
      <dgm:t>
        <a:bodyPr/>
        <a:lstStyle/>
        <a:p>
          <a:r>
            <a:rPr lang="en-US" sz="1600" dirty="0">
              <a:latin typeface="Times New Roman" panose="02020603050405020304" pitchFamily="18" charset="0"/>
              <a:cs typeface="Times New Roman" panose="02020603050405020304" pitchFamily="18" charset="0"/>
            </a:rPr>
            <a:t>However, SRL does not naturally develop as children grow up (Baker, 2005; </a:t>
          </a:r>
          <a:r>
            <a:rPr lang="en-US" sz="1600" dirty="0" err="1">
              <a:latin typeface="Times New Roman" panose="02020603050405020304" pitchFamily="18" charset="0"/>
              <a:cs typeface="Times New Roman" panose="02020603050405020304" pitchFamily="18" charset="0"/>
            </a:rPr>
            <a:t>Bembenutty</a:t>
          </a:r>
          <a:r>
            <a:rPr lang="en-US" sz="1600" dirty="0">
              <a:latin typeface="Times New Roman" panose="02020603050405020304" pitchFamily="18" charset="0"/>
              <a:cs typeface="Times New Roman" panose="02020603050405020304" pitchFamily="18" charset="0"/>
            </a:rPr>
            <a:t>, 2011).</a:t>
          </a:r>
        </a:p>
      </dgm:t>
    </dgm:pt>
    <dgm:pt modelId="{8F040470-13BC-44F3-80BE-3D8D2F09FE54}" type="parTrans" cxnId="{A61D4063-3CDC-4B60-9DD3-69D8E5924019}">
      <dgm:prSet/>
      <dgm:spPr/>
      <dgm:t>
        <a:bodyPr/>
        <a:lstStyle/>
        <a:p>
          <a:endParaRPr lang="en-US" sz="1600">
            <a:latin typeface="Times New Roman" panose="02020603050405020304" pitchFamily="18" charset="0"/>
            <a:cs typeface="Times New Roman" panose="02020603050405020304" pitchFamily="18" charset="0"/>
          </a:endParaRPr>
        </a:p>
      </dgm:t>
    </dgm:pt>
    <dgm:pt modelId="{00A6F0A8-44B0-4ED5-81A5-913C694C3A7E}" type="sibTrans" cxnId="{A61D4063-3CDC-4B60-9DD3-69D8E5924019}">
      <dgm:prSet/>
      <dgm:spPr/>
      <dgm:t>
        <a:bodyPr/>
        <a:lstStyle/>
        <a:p>
          <a:endParaRPr lang="en-US" sz="1600">
            <a:latin typeface="Times New Roman" panose="02020603050405020304" pitchFamily="18" charset="0"/>
            <a:cs typeface="Times New Roman" panose="02020603050405020304" pitchFamily="18" charset="0"/>
          </a:endParaRPr>
        </a:p>
      </dgm:t>
    </dgm:pt>
    <dgm:pt modelId="{E1960EFC-A753-4EEB-B6C5-76A098B45F53}">
      <dgm:prSet custT="1"/>
      <dgm:spPr/>
      <dgm:t>
        <a:bodyPr/>
        <a:lstStyle/>
        <a:p>
          <a:r>
            <a:rPr lang="en-US" sz="1600" dirty="0">
              <a:latin typeface="Times New Roman" panose="02020603050405020304" pitchFamily="18" charset="0"/>
              <a:cs typeface="Times New Roman" panose="02020603050405020304" pitchFamily="18" charset="0"/>
            </a:rPr>
            <a:t>Additionally, according to Perry et al. (2008), most teachers agree with the concept to support their students to become self-regulated learners; yet many of the teachers that they investigated reported to feel unsure about how to do that. </a:t>
          </a:r>
        </a:p>
      </dgm:t>
    </dgm:pt>
    <dgm:pt modelId="{E55A7546-CA32-485D-8A3B-D361C35CD6D7}" type="parTrans" cxnId="{4ED444F3-DBBB-4763-B469-1DC2C0E2A7FC}">
      <dgm:prSet/>
      <dgm:spPr/>
      <dgm:t>
        <a:bodyPr/>
        <a:lstStyle/>
        <a:p>
          <a:endParaRPr lang="en-US" sz="1600">
            <a:latin typeface="Times New Roman" panose="02020603050405020304" pitchFamily="18" charset="0"/>
            <a:cs typeface="Times New Roman" panose="02020603050405020304" pitchFamily="18" charset="0"/>
          </a:endParaRPr>
        </a:p>
      </dgm:t>
    </dgm:pt>
    <dgm:pt modelId="{D9BB58EB-3381-4640-B7CB-82D93D3DA5D8}" type="sibTrans" cxnId="{4ED444F3-DBBB-4763-B469-1DC2C0E2A7FC}">
      <dgm:prSet/>
      <dgm:spPr/>
      <dgm:t>
        <a:bodyPr/>
        <a:lstStyle/>
        <a:p>
          <a:endParaRPr lang="en-US" sz="1600">
            <a:latin typeface="Times New Roman" panose="02020603050405020304" pitchFamily="18" charset="0"/>
            <a:cs typeface="Times New Roman" panose="02020603050405020304" pitchFamily="18" charset="0"/>
          </a:endParaRPr>
        </a:p>
      </dgm:t>
    </dgm:pt>
    <dgm:pt modelId="{FEC3D85A-BC1B-4E7D-8F12-DA4385F88644}">
      <dgm:prSet custT="1"/>
      <dgm:spPr/>
      <dgm:t>
        <a:bodyPr/>
        <a:lstStyle/>
        <a:p>
          <a:r>
            <a:rPr lang="en-US" sz="1600" dirty="0">
              <a:latin typeface="Times New Roman" panose="02020603050405020304" pitchFamily="18" charset="0"/>
              <a:cs typeface="Times New Roman" panose="02020603050405020304" pitchFamily="18" charset="0"/>
            </a:rPr>
            <a:t>empirical investigations of these issues have been conducted mainly in</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Western countries. Relatively scant studies have focused on teachers’ roles in Asian countries and regions, such as mainland China. </a:t>
          </a:r>
        </a:p>
      </dgm:t>
    </dgm:pt>
    <dgm:pt modelId="{FAEB1879-9628-461F-AB3C-8D7381563C87}" type="parTrans" cxnId="{1C050257-4BFA-4261-A969-7CC57365A447}">
      <dgm:prSet/>
      <dgm:spPr/>
      <dgm:t>
        <a:bodyPr/>
        <a:lstStyle/>
        <a:p>
          <a:endParaRPr lang="en-US" sz="1600">
            <a:latin typeface="Times New Roman" panose="02020603050405020304" pitchFamily="18" charset="0"/>
            <a:cs typeface="Times New Roman" panose="02020603050405020304" pitchFamily="18" charset="0"/>
          </a:endParaRPr>
        </a:p>
      </dgm:t>
    </dgm:pt>
    <dgm:pt modelId="{3C0E5AD6-F6AD-4D43-94A5-4EBCB8158E65}" type="sibTrans" cxnId="{1C050257-4BFA-4261-A969-7CC57365A447}">
      <dgm:prSet/>
      <dgm:spPr/>
      <dgm:t>
        <a:bodyPr/>
        <a:lstStyle/>
        <a:p>
          <a:endParaRPr lang="en-US" sz="1600">
            <a:latin typeface="Times New Roman" panose="02020603050405020304" pitchFamily="18" charset="0"/>
            <a:cs typeface="Times New Roman" panose="02020603050405020304" pitchFamily="18" charset="0"/>
          </a:endParaRPr>
        </a:p>
      </dgm:t>
    </dgm:pt>
    <dgm:pt modelId="{77159B70-E13F-447A-99D1-D654F0F4F095}" type="pres">
      <dgm:prSet presAssocID="{32493BF1-E1AA-4D27-8E7E-1B1A776E4CB9}" presName="linear" presStyleCnt="0">
        <dgm:presLayoutVars>
          <dgm:animLvl val="lvl"/>
          <dgm:resizeHandles val="exact"/>
        </dgm:presLayoutVars>
      </dgm:prSet>
      <dgm:spPr/>
    </dgm:pt>
    <dgm:pt modelId="{3C0EB364-2695-4659-863D-A616FA6ABC37}" type="pres">
      <dgm:prSet presAssocID="{57ED0C2D-756F-4114-9434-4B8FEF8E45EF}" presName="parentText" presStyleLbl="node1" presStyleIdx="0" presStyleCnt="5">
        <dgm:presLayoutVars>
          <dgm:chMax val="0"/>
          <dgm:bulletEnabled val="1"/>
        </dgm:presLayoutVars>
      </dgm:prSet>
      <dgm:spPr/>
    </dgm:pt>
    <dgm:pt modelId="{2C02D3C3-0FE5-4FCC-B126-CBD161393C90}" type="pres">
      <dgm:prSet presAssocID="{CFA351DC-E677-4177-AF5C-DDFE57AEEE64}" presName="spacer" presStyleCnt="0"/>
      <dgm:spPr/>
    </dgm:pt>
    <dgm:pt modelId="{57DA6452-8F1F-4F59-9340-A609D7A62792}" type="pres">
      <dgm:prSet presAssocID="{7AE7F74E-A2C6-4190-9BA8-649E493A7B2F}" presName="parentText" presStyleLbl="node1" presStyleIdx="1" presStyleCnt="5">
        <dgm:presLayoutVars>
          <dgm:chMax val="0"/>
          <dgm:bulletEnabled val="1"/>
        </dgm:presLayoutVars>
      </dgm:prSet>
      <dgm:spPr/>
    </dgm:pt>
    <dgm:pt modelId="{4A7D3774-AAB2-4F90-AF6D-152501FC7FC3}" type="pres">
      <dgm:prSet presAssocID="{4C378383-D607-4BCB-B38D-CE1BE9B95FC4}" presName="spacer" presStyleCnt="0"/>
      <dgm:spPr/>
    </dgm:pt>
    <dgm:pt modelId="{2B8F449C-1DD4-4AE7-B40E-4CDD68217751}" type="pres">
      <dgm:prSet presAssocID="{974ED305-7F54-4A05-BFE3-3EA3BF994F7C}" presName="parentText" presStyleLbl="node1" presStyleIdx="2" presStyleCnt="5">
        <dgm:presLayoutVars>
          <dgm:chMax val="0"/>
          <dgm:bulletEnabled val="1"/>
        </dgm:presLayoutVars>
      </dgm:prSet>
      <dgm:spPr/>
    </dgm:pt>
    <dgm:pt modelId="{8E9D3422-E5A3-434D-9077-A68C978DA9B9}" type="pres">
      <dgm:prSet presAssocID="{00A6F0A8-44B0-4ED5-81A5-913C694C3A7E}" presName="spacer" presStyleCnt="0"/>
      <dgm:spPr/>
    </dgm:pt>
    <dgm:pt modelId="{F3536C09-A692-4421-A2CF-7D5817F719D5}" type="pres">
      <dgm:prSet presAssocID="{E1960EFC-A753-4EEB-B6C5-76A098B45F53}" presName="parentText" presStyleLbl="node1" presStyleIdx="3" presStyleCnt="5">
        <dgm:presLayoutVars>
          <dgm:chMax val="0"/>
          <dgm:bulletEnabled val="1"/>
        </dgm:presLayoutVars>
      </dgm:prSet>
      <dgm:spPr/>
    </dgm:pt>
    <dgm:pt modelId="{0BA36B47-AC6C-47F3-9244-6AD1832661BF}" type="pres">
      <dgm:prSet presAssocID="{D9BB58EB-3381-4640-B7CB-82D93D3DA5D8}" presName="spacer" presStyleCnt="0"/>
      <dgm:spPr/>
    </dgm:pt>
    <dgm:pt modelId="{EFBA55ED-56AF-4164-81FD-5041F3DB4627}" type="pres">
      <dgm:prSet presAssocID="{FEC3D85A-BC1B-4E7D-8F12-DA4385F88644}" presName="parentText" presStyleLbl="node1" presStyleIdx="4" presStyleCnt="5">
        <dgm:presLayoutVars>
          <dgm:chMax val="0"/>
          <dgm:bulletEnabled val="1"/>
        </dgm:presLayoutVars>
      </dgm:prSet>
      <dgm:spPr/>
    </dgm:pt>
  </dgm:ptLst>
  <dgm:cxnLst>
    <dgm:cxn modelId="{C6DF1022-E50E-484E-AB2B-0FBC8EA6BA43}" srcId="{32493BF1-E1AA-4D27-8E7E-1B1A776E4CB9}" destId="{57ED0C2D-756F-4114-9434-4B8FEF8E45EF}" srcOrd="0" destOrd="0" parTransId="{75234A8D-7444-4690-A535-5B30CC525EE8}" sibTransId="{CFA351DC-E677-4177-AF5C-DDFE57AEEE64}"/>
    <dgm:cxn modelId="{4EDCF429-E557-4865-B4E7-DFE504E456BE}" type="presOf" srcId="{57ED0C2D-756F-4114-9434-4B8FEF8E45EF}" destId="{3C0EB364-2695-4659-863D-A616FA6ABC37}" srcOrd="0" destOrd="0" presId="urn:microsoft.com/office/officeart/2005/8/layout/vList2"/>
    <dgm:cxn modelId="{A61D4063-3CDC-4B60-9DD3-69D8E5924019}" srcId="{32493BF1-E1AA-4D27-8E7E-1B1A776E4CB9}" destId="{974ED305-7F54-4A05-BFE3-3EA3BF994F7C}" srcOrd="2" destOrd="0" parTransId="{8F040470-13BC-44F3-80BE-3D8D2F09FE54}" sibTransId="{00A6F0A8-44B0-4ED5-81A5-913C694C3A7E}"/>
    <dgm:cxn modelId="{30AACD70-FBB9-4667-BAC5-84874918600B}" srcId="{32493BF1-E1AA-4D27-8E7E-1B1A776E4CB9}" destId="{7AE7F74E-A2C6-4190-9BA8-649E493A7B2F}" srcOrd="1" destOrd="0" parTransId="{21B9B824-22A3-4601-8E46-44B48E565193}" sibTransId="{4C378383-D607-4BCB-B38D-CE1BE9B95FC4}"/>
    <dgm:cxn modelId="{1C050257-4BFA-4261-A969-7CC57365A447}" srcId="{32493BF1-E1AA-4D27-8E7E-1B1A776E4CB9}" destId="{FEC3D85A-BC1B-4E7D-8F12-DA4385F88644}" srcOrd="4" destOrd="0" parTransId="{FAEB1879-9628-461F-AB3C-8D7381563C87}" sibTransId="{3C0E5AD6-F6AD-4D43-94A5-4EBCB8158E65}"/>
    <dgm:cxn modelId="{E8E89DC8-4F1D-4BBF-9778-B5720DABCD9E}" type="presOf" srcId="{32493BF1-E1AA-4D27-8E7E-1B1A776E4CB9}" destId="{77159B70-E13F-447A-99D1-D654F0F4F095}" srcOrd="0" destOrd="0" presId="urn:microsoft.com/office/officeart/2005/8/layout/vList2"/>
    <dgm:cxn modelId="{7D576DD1-0012-4B32-BC42-3A947FB978E9}" type="presOf" srcId="{974ED305-7F54-4A05-BFE3-3EA3BF994F7C}" destId="{2B8F449C-1DD4-4AE7-B40E-4CDD68217751}" srcOrd="0" destOrd="0" presId="urn:microsoft.com/office/officeart/2005/8/layout/vList2"/>
    <dgm:cxn modelId="{611727DD-885A-4F66-9485-49E060D102DD}" type="presOf" srcId="{E1960EFC-A753-4EEB-B6C5-76A098B45F53}" destId="{F3536C09-A692-4421-A2CF-7D5817F719D5}" srcOrd="0" destOrd="0" presId="urn:microsoft.com/office/officeart/2005/8/layout/vList2"/>
    <dgm:cxn modelId="{3AB3CEE3-2143-4F23-9DF8-1F82225E220E}" type="presOf" srcId="{7AE7F74E-A2C6-4190-9BA8-649E493A7B2F}" destId="{57DA6452-8F1F-4F59-9340-A609D7A62792}" srcOrd="0" destOrd="0" presId="urn:microsoft.com/office/officeart/2005/8/layout/vList2"/>
    <dgm:cxn modelId="{EA2407EF-BF99-4718-9034-44A6D811F378}" type="presOf" srcId="{FEC3D85A-BC1B-4E7D-8F12-DA4385F88644}" destId="{EFBA55ED-56AF-4164-81FD-5041F3DB4627}" srcOrd="0" destOrd="0" presId="urn:microsoft.com/office/officeart/2005/8/layout/vList2"/>
    <dgm:cxn modelId="{4ED444F3-DBBB-4763-B469-1DC2C0E2A7FC}" srcId="{32493BF1-E1AA-4D27-8E7E-1B1A776E4CB9}" destId="{E1960EFC-A753-4EEB-B6C5-76A098B45F53}" srcOrd="3" destOrd="0" parTransId="{E55A7546-CA32-485D-8A3B-D361C35CD6D7}" sibTransId="{D9BB58EB-3381-4640-B7CB-82D93D3DA5D8}"/>
    <dgm:cxn modelId="{E7DFDC96-845E-4800-BDE8-B4D0EB83A1F7}" type="presParOf" srcId="{77159B70-E13F-447A-99D1-D654F0F4F095}" destId="{3C0EB364-2695-4659-863D-A616FA6ABC37}" srcOrd="0" destOrd="0" presId="urn:microsoft.com/office/officeart/2005/8/layout/vList2"/>
    <dgm:cxn modelId="{156EB9F7-BB80-4D27-8B19-6BA74CE2B771}" type="presParOf" srcId="{77159B70-E13F-447A-99D1-D654F0F4F095}" destId="{2C02D3C3-0FE5-4FCC-B126-CBD161393C90}" srcOrd="1" destOrd="0" presId="urn:microsoft.com/office/officeart/2005/8/layout/vList2"/>
    <dgm:cxn modelId="{0B93C46F-B6B6-44AD-B11F-9D1A1BB60B29}" type="presParOf" srcId="{77159B70-E13F-447A-99D1-D654F0F4F095}" destId="{57DA6452-8F1F-4F59-9340-A609D7A62792}" srcOrd="2" destOrd="0" presId="urn:microsoft.com/office/officeart/2005/8/layout/vList2"/>
    <dgm:cxn modelId="{08C4A0BA-CD10-43E1-805C-666C5B280FB1}" type="presParOf" srcId="{77159B70-E13F-447A-99D1-D654F0F4F095}" destId="{4A7D3774-AAB2-4F90-AF6D-152501FC7FC3}" srcOrd="3" destOrd="0" presId="urn:microsoft.com/office/officeart/2005/8/layout/vList2"/>
    <dgm:cxn modelId="{296BBAE7-AEC8-45D2-9D6B-01343A1FDE08}" type="presParOf" srcId="{77159B70-E13F-447A-99D1-D654F0F4F095}" destId="{2B8F449C-1DD4-4AE7-B40E-4CDD68217751}" srcOrd="4" destOrd="0" presId="urn:microsoft.com/office/officeart/2005/8/layout/vList2"/>
    <dgm:cxn modelId="{1DF124A6-9D45-4C81-B683-3DB9A629D45A}" type="presParOf" srcId="{77159B70-E13F-447A-99D1-D654F0F4F095}" destId="{8E9D3422-E5A3-434D-9077-A68C978DA9B9}" srcOrd="5" destOrd="0" presId="urn:microsoft.com/office/officeart/2005/8/layout/vList2"/>
    <dgm:cxn modelId="{111B9B21-A961-4720-9816-E5C0F59F9013}" type="presParOf" srcId="{77159B70-E13F-447A-99D1-D654F0F4F095}" destId="{F3536C09-A692-4421-A2CF-7D5817F719D5}" srcOrd="6" destOrd="0" presId="urn:microsoft.com/office/officeart/2005/8/layout/vList2"/>
    <dgm:cxn modelId="{DC1DDCE2-17DF-47B6-8E87-798D06541B9F}" type="presParOf" srcId="{77159B70-E13F-447A-99D1-D654F0F4F095}" destId="{0BA36B47-AC6C-47F3-9244-6AD1832661BF}" srcOrd="7" destOrd="0" presId="urn:microsoft.com/office/officeart/2005/8/layout/vList2"/>
    <dgm:cxn modelId="{9B272FF9-BB4C-4097-B40B-40D4D1CFABE4}" type="presParOf" srcId="{77159B70-E13F-447A-99D1-D654F0F4F095}" destId="{EFBA55ED-56AF-4164-81FD-5041F3DB462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853D90-4C5D-4732-A9C3-1DBE5981FD0A}"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5C816B9A-1E6F-4D5C-81E3-B52C3E5F41E1}">
      <dgm:prSet custT="1"/>
      <dgm:spPr/>
      <dgm:t>
        <a:bodyPr/>
        <a:lstStyle/>
        <a:p>
          <a:r>
            <a:rPr lang="en-US" sz="1800" dirty="0">
              <a:latin typeface="Times New Roman" panose="02020603050405020304" pitchFamily="18" charset="0"/>
              <a:cs typeface="Times New Roman" panose="02020603050405020304" pitchFamily="18" charset="0"/>
            </a:rPr>
            <a:t>How do the English teachers in middle schools perceive the importance of teaching students SRL strategies and skills? </a:t>
          </a:r>
        </a:p>
      </dgm:t>
    </dgm:pt>
    <dgm:pt modelId="{23305D85-50E0-45B6-9D5F-0703F80C2D97}" type="parTrans" cxnId="{333331B6-C9A2-403F-A34E-7BC66C166903}">
      <dgm:prSet/>
      <dgm:spPr/>
      <dgm:t>
        <a:bodyPr/>
        <a:lstStyle/>
        <a:p>
          <a:endParaRPr lang="en-US" sz="1800">
            <a:latin typeface="Times New Roman" panose="02020603050405020304" pitchFamily="18" charset="0"/>
            <a:cs typeface="Times New Roman" panose="02020603050405020304" pitchFamily="18" charset="0"/>
          </a:endParaRPr>
        </a:p>
      </dgm:t>
    </dgm:pt>
    <dgm:pt modelId="{F725809C-F1E4-4BBB-B9AF-ABA4CA7F48D6}" type="sibTrans" cxnId="{333331B6-C9A2-403F-A34E-7BC66C166903}">
      <dgm:prSet/>
      <dgm:spPr/>
      <dgm:t>
        <a:bodyPr/>
        <a:lstStyle/>
        <a:p>
          <a:endParaRPr lang="en-US" sz="1800">
            <a:latin typeface="Times New Roman" panose="02020603050405020304" pitchFamily="18" charset="0"/>
            <a:cs typeface="Times New Roman" panose="02020603050405020304" pitchFamily="18" charset="0"/>
          </a:endParaRPr>
        </a:p>
      </dgm:t>
    </dgm:pt>
    <dgm:pt modelId="{2ACB7A01-0AF6-4234-97DB-9907A5E0C478}">
      <dgm:prSet custT="1"/>
      <dgm:spPr/>
      <dgm:t>
        <a:bodyPr/>
        <a:lstStyle/>
        <a:p>
          <a:r>
            <a:rPr lang="en-US" sz="1800">
              <a:latin typeface="Times New Roman" panose="02020603050405020304" pitchFamily="18" charset="0"/>
              <a:cs typeface="Times New Roman" panose="02020603050405020304" pitchFamily="18" charset="0"/>
            </a:rPr>
            <a:t>What are teachers' beliefs towards developing self-regulated learners?</a:t>
          </a:r>
        </a:p>
      </dgm:t>
    </dgm:pt>
    <dgm:pt modelId="{4FB684B1-B82B-46C2-B547-6070ABE1B788}" type="parTrans" cxnId="{6CD59724-58FA-49D7-85DB-F447EDA1A715}">
      <dgm:prSet/>
      <dgm:spPr/>
      <dgm:t>
        <a:bodyPr/>
        <a:lstStyle/>
        <a:p>
          <a:endParaRPr lang="en-US" sz="1800">
            <a:latin typeface="Times New Roman" panose="02020603050405020304" pitchFamily="18" charset="0"/>
            <a:cs typeface="Times New Roman" panose="02020603050405020304" pitchFamily="18" charset="0"/>
          </a:endParaRPr>
        </a:p>
      </dgm:t>
    </dgm:pt>
    <dgm:pt modelId="{A0D15DDD-F405-4E74-9EAF-16122C175E04}" type="sibTrans" cxnId="{6CD59724-58FA-49D7-85DB-F447EDA1A715}">
      <dgm:prSet/>
      <dgm:spPr/>
      <dgm:t>
        <a:bodyPr/>
        <a:lstStyle/>
        <a:p>
          <a:endParaRPr lang="en-US" sz="1800">
            <a:latin typeface="Times New Roman" panose="02020603050405020304" pitchFamily="18" charset="0"/>
            <a:cs typeface="Times New Roman" panose="02020603050405020304" pitchFamily="18" charset="0"/>
          </a:endParaRPr>
        </a:p>
      </dgm:t>
    </dgm:pt>
    <dgm:pt modelId="{A9400342-8A1E-431F-9614-E978C3ECE9A5}">
      <dgm:prSet custT="1"/>
      <dgm:spPr/>
      <dgm:t>
        <a:bodyPr/>
        <a:lstStyle/>
        <a:p>
          <a:r>
            <a:rPr lang="en-US" sz="1800" dirty="0">
              <a:latin typeface="Times New Roman" panose="02020603050405020304" pitchFamily="18" charset="0"/>
              <a:cs typeface="Times New Roman" panose="02020603050405020304" pitchFamily="18" charset="0"/>
            </a:rPr>
            <a:t>What knowledge and practices do they use in developing self-regulated learners? </a:t>
          </a:r>
        </a:p>
      </dgm:t>
    </dgm:pt>
    <dgm:pt modelId="{416255CE-2598-45C7-8A81-E438FAFA6704}" type="parTrans" cxnId="{592A8C68-BF3B-4528-896D-07145F5B6489}">
      <dgm:prSet/>
      <dgm:spPr/>
      <dgm:t>
        <a:bodyPr/>
        <a:lstStyle/>
        <a:p>
          <a:endParaRPr lang="en-US" sz="1800">
            <a:latin typeface="Times New Roman" panose="02020603050405020304" pitchFamily="18" charset="0"/>
            <a:cs typeface="Times New Roman" panose="02020603050405020304" pitchFamily="18" charset="0"/>
          </a:endParaRPr>
        </a:p>
      </dgm:t>
    </dgm:pt>
    <dgm:pt modelId="{92FCB8D2-B4F0-44EA-9DA4-69C7B930206F}" type="sibTrans" cxnId="{592A8C68-BF3B-4528-896D-07145F5B6489}">
      <dgm:prSet/>
      <dgm:spPr/>
      <dgm:t>
        <a:bodyPr/>
        <a:lstStyle/>
        <a:p>
          <a:endParaRPr lang="en-US" sz="1800">
            <a:latin typeface="Times New Roman" panose="02020603050405020304" pitchFamily="18" charset="0"/>
            <a:cs typeface="Times New Roman" panose="02020603050405020304" pitchFamily="18" charset="0"/>
          </a:endParaRPr>
        </a:p>
      </dgm:t>
    </dgm:pt>
    <dgm:pt modelId="{DCE42AFC-220B-4242-BE4F-2FE1FDA8EB44}">
      <dgm:prSet custT="1"/>
      <dgm:spPr/>
      <dgm:t>
        <a:bodyPr/>
        <a:lstStyle/>
        <a:p>
          <a:r>
            <a:rPr lang="en-US" sz="1800" dirty="0">
              <a:latin typeface="Times New Roman" panose="02020603050405020304" pitchFamily="18" charset="0"/>
              <a:cs typeface="Times New Roman" panose="02020603050405020304" pitchFamily="18" charset="0"/>
            </a:rPr>
            <a:t>What factors impact the English teachers’ perceptions of teaching SRL strategies and skills in middle schools? </a:t>
          </a:r>
        </a:p>
      </dgm:t>
    </dgm:pt>
    <dgm:pt modelId="{00CB6532-3AFC-40E1-BA4B-84C0742F6472}" type="parTrans" cxnId="{ADAD9894-8569-48CC-A45E-0CE2C311AF1D}">
      <dgm:prSet/>
      <dgm:spPr/>
      <dgm:t>
        <a:bodyPr/>
        <a:lstStyle/>
        <a:p>
          <a:endParaRPr lang="en-US" sz="1800">
            <a:latin typeface="Times New Roman" panose="02020603050405020304" pitchFamily="18" charset="0"/>
            <a:cs typeface="Times New Roman" panose="02020603050405020304" pitchFamily="18" charset="0"/>
          </a:endParaRPr>
        </a:p>
      </dgm:t>
    </dgm:pt>
    <dgm:pt modelId="{CD855E44-B7B8-4654-8697-E0DEC373456D}" type="sibTrans" cxnId="{ADAD9894-8569-48CC-A45E-0CE2C311AF1D}">
      <dgm:prSet/>
      <dgm:spPr/>
      <dgm:t>
        <a:bodyPr/>
        <a:lstStyle/>
        <a:p>
          <a:endParaRPr lang="en-US" sz="1800">
            <a:latin typeface="Times New Roman" panose="02020603050405020304" pitchFamily="18" charset="0"/>
            <a:cs typeface="Times New Roman" panose="02020603050405020304" pitchFamily="18" charset="0"/>
          </a:endParaRPr>
        </a:p>
      </dgm:t>
    </dgm:pt>
    <dgm:pt modelId="{BA0C92D8-84D0-4B0D-9C82-EBE3C36B6EA5}" type="pres">
      <dgm:prSet presAssocID="{42853D90-4C5D-4732-A9C3-1DBE5981FD0A}" presName="linear" presStyleCnt="0">
        <dgm:presLayoutVars>
          <dgm:animLvl val="lvl"/>
          <dgm:resizeHandles val="exact"/>
        </dgm:presLayoutVars>
      </dgm:prSet>
      <dgm:spPr/>
    </dgm:pt>
    <dgm:pt modelId="{D98271AC-8211-468C-B4A0-05A5B2F7885A}" type="pres">
      <dgm:prSet presAssocID="{5C816B9A-1E6F-4D5C-81E3-B52C3E5F41E1}" presName="parentText" presStyleLbl="node1" presStyleIdx="0" presStyleCnt="4">
        <dgm:presLayoutVars>
          <dgm:chMax val="0"/>
          <dgm:bulletEnabled val="1"/>
        </dgm:presLayoutVars>
      </dgm:prSet>
      <dgm:spPr/>
    </dgm:pt>
    <dgm:pt modelId="{A4BA1BF4-BEFC-4CD0-84FC-D8BF412833E7}" type="pres">
      <dgm:prSet presAssocID="{F725809C-F1E4-4BBB-B9AF-ABA4CA7F48D6}" presName="spacer" presStyleCnt="0"/>
      <dgm:spPr/>
    </dgm:pt>
    <dgm:pt modelId="{E5905345-A5C8-4E0D-8FC0-B85AD4D26997}" type="pres">
      <dgm:prSet presAssocID="{2ACB7A01-0AF6-4234-97DB-9907A5E0C478}" presName="parentText" presStyleLbl="node1" presStyleIdx="1" presStyleCnt="4">
        <dgm:presLayoutVars>
          <dgm:chMax val="0"/>
          <dgm:bulletEnabled val="1"/>
        </dgm:presLayoutVars>
      </dgm:prSet>
      <dgm:spPr/>
    </dgm:pt>
    <dgm:pt modelId="{26055EB6-7DDC-4D0E-ABA8-579DF92896CB}" type="pres">
      <dgm:prSet presAssocID="{A0D15DDD-F405-4E74-9EAF-16122C175E04}" presName="spacer" presStyleCnt="0"/>
      <dgm:spPr/>
    </dgm:pt>
    <dgm:pt modelId="{88ABC837-2929-4920-B6BB-3C0BDE7CA397}" type="pres">
      <dgm:prSet presAssocID="{A9400342-8A1E-431F-9614-E978C3ECE9A5}" presName="parentText" presStyleLbl="node1" presStyleIdx="2" presStyleCnt="4" custLinFactNeighborX="713" custLinFactNeighborY="-2917">
        <dgm:presLayoutVars>
          <dgm:chMax val="0"/>
          <dgm:bulletEnabled val="1"/>
        </dgm:presLayoutVars>
      </dgm:prSet>
      <dgm:spPr/>
    </dgm:pt>
    <dgm:pt modelId="{6B9DC295-63F5-4084-9833-15EE4B5926D9}" type="pres">
      <dgm:prSet presAssocID="{92FCB8D2-B4F0-44EA-9DA4-69C7B930206F}" presName="spacer" presStyleCnt="0"/>
      <dgm:spPr/>
    </dgm:pt>
    <dgm:pt modelId="{B043D41F-F998-429B-A0F9-F236AC8AFC5F}" type="pres">
      <dgm:prSet presAssocID="{DCE42AFC-220B-4242-BE4F-2FE1FDA8EB44}" presName="parentText" presStyleLbl="node1" presStyleIdx="3" presStyleCnt="4">
        <dgm:presLayoutVars>
          <dgm:chMax val="0"/>
          <dgm:bulletEnabled val="1"/>
        </dgm:presLayoutVars>
      </dgm:prSet>
      <dgm:spPr/>
    </dgm:pt>
  </dgm:ptLst>
  <dgm:cxnLst>
    <dgm:cxn modelId="{6CD59724-58FA-49D7-85DB-F447EDA1A715}" srcId="{42853D90-4C5D-4732-A9C3-1DBE5981FD0A}" destId="{2ACB7A01-0AF6-4234-97DB-9907A5E0C478}" srcOrd="1" destOrd="0" parTransId="{4FB684B1-B82B-46C2-B547-6070ABE1B788}" sibTransId="{A0D15DDD-F405-4E74-9EAF-16122C175E04}"/>
    <dgm:cxn modelId="{592A8C68-BF3B-4528-896D-07145F5B6489}" srcId="{42853D90-4C5D-4732-A9C3-1DBE5981FD0A}" destId="{A9400342-8A1E-431F-9614-E978C3ECE9A5}" srcOrd="2" destOrd="0" parTransId="{416255CE-2598-45C7-8A81-E438FAFA6704}" sibTransId="{92FCB8D2-B4F0-44EA-9DA4-69C7B930206F}"/>
    <dgm:cxn modelId="{609AE471-4AD0-4709-9E5B-6E9A1C492D3C}" type="presOf" srcId="{42853D90-4C5D-4732-A9C3-1DBE5981FD0A}" destId="{BA0C92D8-84D0-4B0D-9C82-EBE3C36B6EA5}" srcOrd="0" destOrd="0" presId="urn:microsoft.com/office/officeart/2005/8/layout/vList2"/>
    <dgm:cxn modelId="{00050273-DCED-4AA0-ABE5-3B3DC7738068}" type="presOf" srcId="{2ACB7A01-0AF6-4234-97DB-9907A5E0C478}" destId="{E5905345-A5C8-4E0D-8FC0-B85AD4D26997}" srcOrd="0" destOrd="0" presId="urn:microsoft.com/office/officeart/2005/8/layout/vList2"/>
    <dgm:cxn modelId="{ADAD9894-8569-48CC-A45E-0CE2C311AF1D}" srcId="{42853D90-4C5D-4732-A9C3-1DBE5981FD0A}" destId="{DCE42AFC-220B-4242-BE4F-2FE1FDA8EB44}" srcOrd="3" destOrd="0" parTransId="{00CB6532-3AFC-40E1-BA4B-84C0742F6472}" sibTransId="{CD855E44-B7B8-4654-8697-E0DEC373456D}"/>
    <dgm:cxn modelId="{F75FAEA6-7AC3-46EF-A56E-48735DEFAC81}" type="presOf" srcId="{5C816B9A-1E6F-4D5C-81E3-B52C3E5F41E1}" destId="{D98271AC-8211-468C-B4A0-05A5B2F7885A}" srcOrd="0" destOrd="0" presId="urn:microsoft.com/office/officeart/2005/8/layout/vList2"/>
    <dgm:cxn modelId="{333331B6-C9A2-403F-A34E-7BC66C166903}" srcId="{42853D90-4C5D-4732-A9C3-1DBE5981FD0A}" destId="{5C816B9A-1E6F-4D5C-81E3-B52C3E5F41E1}" srcOrd="0" destOrd="0" parTransId="{23305D85-50E0-45B6-9D5F-0703F80C2D97}" sibTransId="{F725809C-F1E4-4BBB-B9AF-ABA4CA7F48D6}"/>
    <dgm:cxn modelId="{FC0F66CE-2667-45E9-9E5D-CBE1B8A39F52}" type="presOf" srcId="{DCE42AFC-220B-4242-BE4F-2FE1FDA8EB44}" destId="{B043D41F-F998-429B-A0F9-F236AC8AFC5F}" srcOrd="0" destOrd="0" presId="urn:microsoft.com/office/officeart/2005/8/layout/vList2"/>
    <dgm:cxn modelId="{853571FE-0005-4C30-B89C-B3B94D94F471}" type="presOf" srcId="{A9400342-8A1E-431F-9614-E978C3ECE9A5}" destId="{88ABC837-2929-4920-B6BB-3C0BDE7CA397}" srcOrd="0" destOrd="0" presId="urn:microsoft.com/office/officeart/2005/8/layout/vList2"/>
    <dgm:cxn modelId="{DC96A13D-D1EE-4241-830B-1FDFEF4923BC}" type="presParOf" srcId="{BA0C92D8-84D0-4B0D-9C82-EBE3C36B6EA5}" destId="{D98271AC-8211-468C-B4A0-05A5B2F7885A}" srcOrd="0" destOrd="0" presId="urn:microsoft.com/office/officeart/2005/8/layout/vList2"/>
    <dgm:cxn modelId="{9B844B94-13F5-4267-A73B-539536813AE1}" type="presParOf" srcId="{BA0C92D8-84D0-4B0D-9C82-EBE3C36B6EA5}" destId="{A4BA1BF4-BEFC-4CD0-84FC-D8BF412833E7}" srcOrd="1" destOrd="0" presId="urn:microsoft.com/office/officeart/2005/8/layout/vList2"/>
    <dgm:cxn modelId="{7A72F82A-CA90-48CA-82C5-1C3ABAF04C90}" type="presParOf" srcId="{BA0C92D8-84D0-4B0D-9C82-EBE3C36B6EA5}" destId="{E5905345-A5C8-4E0D-8FC0-B85AD4D26997}" srcOrd="2" destOrd="0" presId="urn:microsoft.com/office/officeart/2005/8/layout/vList2"/>
    <dgm:cxn modelId="{E01120E8-D81A-43E2-AA39-A3D8CFEBA0A0}" type="presParOf" srcId="{BA0C92D8-84D0-4B0D-9C82-EBE3C36B6EA5}" destId="{26055EB6-7DDC-4D0E-ABA8-579DF92896CB}" srcOrd="3" destOrd="0" presId="urn:microsoft.com/office/officeart/2005/8/layout/vList2"/>
    <dgm:cxn modelId="{729F28D2-7E3E-490D-A59A-76FABA7ABA50}" type="presParOf" srcId="{BA0C92D8-84D0-4B0D-9C82-EBE3C36B6EA5}" destId="{88ABC837-2929-4920-B6BB-3C0BDE7CA397}" srcOrd="4" destOrd="0" presId="urn:microsoft.com/office/officeart/2005/8/layout/vList2"/>
    <dgm:cxn modelId="{BE2EE850-548C-465F-B56E-31D39C2B5D2D}" type="presParOf" srcId="{BA0C92D8-84D0-4B0D-9C82-EBE3C36B6EA5}" destId="{6B9DC295-63F5-4084-9833-15EE4B5926D9}" srcOrd="5" destOrd="0" presId="urn:microsoft.com/office/officeart/2005/8/layout/vList2"/>
    <dgm:cxn modelId="{F6043982-62BF-4E3E-A790-69012F370CAA}" type="presParOf" srcId="{BA0C92D8-84D0-4B0D-9C82-EBE3C36B6EA5}" destId="{B043D41F-F998-429B-A0F9-F236AC8AFC5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7D99B86-1B5D-45CA-85F1-9E8E2D467DAF}"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497BB67D-23F2-4411-B1E3-D5B2AAD749A0}">
      <dgm:prSet custT="1"/>
      <dgm:spPr/>
      <dgm:t>
        <a:bodyPr/>
        <a:lstStyle/>
        <a:p>
          <a:pPr>
            <a:lnSpc>
              <a:spcPct val="150000"/>
            </a:lnSpc>
          </a:pPr>
          <a:r>
            <a:rPr lang="en-US" sz="1600" b="0" dirty="0">
              <a:latin typeface="Times New Roman" panose="02020603050405020304" pitchFamily="18" charset="0"/>
              <a:cs typeface="Times New Roman" panose="02020603050405020304" pitchFamily="18" charset="0"/>
            </a:rPr>
            <a:t>The participants consisted of 24 in-service teachers from middle schools in 2 regions, including Beijing and Henan province in China.</a:t>
          </a:r>
        </a:p>
      </dgm:t>
    </dgm:pt>
    <dgm:pt modelId="{BE7A1615-330A-4EEF-934D-329DE83E6D28}" type="parTrans" cxnId="{51F90542-C059-4269-A79E-68501F8FAF25}">
      <dgm:prSet/>
      <dgm:spPr/>
      <dgm:t>
        <a:bodyPr/>
        <a:lstStyle/>
        <a:p>
          <a:pPr>
            <a:lnSpc>
              <a:spcPct val="150000"/>
            </a:lnSpc>
          </a:pPr>
          <a:endParaRPr lang="en-US" sz="1600" b="0">
            <a:latin typeface="Times New Roman" panose="02020603050405020304" pitchFamily="18" charset="0"/>
            <a:cs typeface="Times New Roman" panose="02020603050405020304" pitchFamily="18" charset="0"/>
          </a:endParaRPr>
        </a:p>
      </dgm:t>
    </dgm:pt>
    <dgm:pt modelId="{013C7733-B70E-41B4-8734-008D3D4D0BED}" type="sibTrans" cxnId="{51F90542-C059-4269-A79E-68501F8FAF25}">
      <dgm:prSet/>
      <dgm:spPr/>
      <dgm:t>
        <a:bodyPr/>
        <a:lstStyle/>
        <a:p>
          <a:pPr>
            <a:lnSpc>
              <a:spcPct val="150000"/>
            </a:lnSpc>
          </a:pPr>
          <a:endParaRPr lang="en-US" sz="1600" b="0">
            <a:latin typeface="Times New Roman" panose="02020603050405020304" pitchFamily="18" charset="0"/>
            <a:cs typeface="Times New Roman" panose="02020603050405020304" pitchFamily="18" charset="0"/>
          </a:endParaRPr>
        </a:p>
      </dgm:t>
    </dgm:pt>
    <dgm:pt modelId="{E9B920D9-FFC5-49FA-8277-F20C5F3E9536}">
      <dgm:prSet custT="1"/>
      <dgm:spPr/>
      <dgm:t>
        <a:bodyPr/>
        <a:lstStyle/>
        <a:p>
          <a:pPr>
            <a:lnSpc>
              <a:spcPct val="150000"/>
            </a:lnSpc>
          </a:pPr>
          <a:r>
            <a:rPr lang="en-US" sz="1600" b="0" dirty="0">
              <a:latin typeface="Times New Roman" panose="02020603050405020304" pitchFamily="18" charset="0"/>
              <a:cs typeface="Times New Roman" panose="02020603050405020304" pitchFamily="18" charset="0"/>
            </a:rPr>
            <a:t>They both included male teachers (41.7 percent) and female teachers (54.2 percent). </a:t>
          </a:r>
        </a:p>
      </dgm:t>
    </dgm:pt>
    <dgm:pt modelId="{FC44804D-5FFA-463E-8112-F6105A082CEF}" type="parTrans" cxnId="{9B1E533A-8CE4-4BC1-8FA4-5EBA14DA87FF}">
      <dgm:prSet/>
      <dgm:spPr/>
      <dgm:t>
        <a:bodyPr/>
        <a:lstStyle/>
        <a:p>
          <a:pPr>
            <a:lnSpc>
              <a:spcPct val="150000"/>
            </a:lnSpc>
          </a:pPr>
          <a:endParaRPr lang="en-US" sz="1600" b="0">
            <a:latin typeface="Times New Roman" panose="02020603050405020304" pitchFamily="18" charset="0"/>
            <a:cs typeface="Times New Roman" panose="02020603050405020304" pitchFamily="18" charset="0"/>
          </a:endParaRPr>
        </a:p>
      </dgm:t>
    </dgm:pt>
    <dgm:pt modelId="{F7DD41EC-BC07-4025-BFD8-DB4B0C4772E7}" type="sibTrans" cxnId="{9B1E533A-8CE4-4BC1-8FA4-5EBA14DA87FF}">
      <dgm:prSet/>
      <dgm:spPr/>
      <dgm:t>
        <a:bodyPr/>
        <a:lstStyle/>
        <a:p>
          <a:pPr>
            <a:lnSpc>
              <a:spcPct val="150000"/>
            </a:lnSpc>
          </a:pPr>
          <a:endParaRPr lang="en-US" sz="1600" b="0">
            <a:latin typeface="Times New Roman" panose="02020603050405020304" pitchFamily="18" charset="0"/>
            <a:cs typeface="Times New Roman" panose="02020603050405020304" pitchFamily="18" charset="0"/>
          </a:endParaRPr>
        </a:p>
      </dgm:t>
    </dgm:pt>
    <dgm:pt modelId="{18A0D71E-CD50-4EE5-852D-DB63023F06CC}">
      <dgm:prSet custT="1"/>
      <dgm:spPr/>
      <dgm:t>
        <a:bodyPr/>
        <a:lstStyle/>
        <a:p>
          <a:pPr>
            <a:lnSpc>
              <a:spcPct val="150000"/>
            </a:lnSpc>
          </a:pPr>
          <a:r>
            <a:rPr lang="en-US" sz="1600" b="0" dirty="0">
              <a:latin typeface="Times New Roman" panose="02020603050405020304" pitchFamily="18" charset="0"/>
              <a:cs typeface="Times New Roman" panose="02020603050405020304" pitchFamily="18" charset="0"/>
            </a:rPr>
            <a:t>Teachers all had experience using computers and Internet as well as teaching in schools for one year or more. </a:t>
          </a:r>
        </a:p>
      </dgm:t>
    </dgm:pt>
    <dgm:pt modelId="{2E66B412-56D3-4B77-8495-7A5AB3D428BB}" type="parTrans" cxnId="{32712A9E-DD2B-4F87-A9E1-5456A88BD100}">
      <dgm:prSet/>
      <dgm:spPr/>
      <dgm:t>
        <a:bodyPr/>
        <a:lstStyle/>
        <a:p>
          <a:pPr>
            <a:lnSpc>
              <a:spcPct val="150000"/>
            </a:lnSpc>
          </a:pPr>
          <a:endParaRPr lang="en-US" sz="1600" b="0">
            <a:latin typeface="Times New Roman" panose="02020603050405020304" pitchFamily="18" charset="0"/>
            <a:cs typeface="Times New Roman" panose="02020603050405020304" pitchFamily="18" charset="0"/>
          </a:endParaRPr>
        </a:p>
      </dgm:t>
    </dgm:pt>
    <dgm:pt modelId="{D4981640-B705-4603-A689-94F90ABC9FC9}" type="sibTrans" cxnId="{32712A9E-DD2B-4F87-A9E1-5456A88BD100}">
      <dgm:prSet/>
      <dgm:spPr/>
      <dgm:t>
        <a:bodyPr/>
        <a:lstStyle/>
        <a:p>
          <a:pPr>
            <a:lnSpc>
              <a:spcPct val="150000"/>
            </a:lnSpc>
          </a:pPr>
          <a:endParaRPr lang="en-US" sz="1600" b="0">
            <a:latin typeface="Times New Roman" panose="02020603050405020304" pitchFamily="18" charset="0"/>
            <a:cs typeface="Times New Roman" panose="02020603050405020304" pitchFamily="18" charset="0"/>
          </a:endParaRPr>
        </a:p>
      </dgm:t>
    </dgm:pt>
    <dgm:pt modelId="{4C0FF9D6-04E2-433B-A622-61F4662F56AD}">
      <dgm:prSet custT="1"/>
      <dgm:spPr/>
      <dgm:t>
        <a:bodyPr/>
        <a:lstStyle/>
        <a:p>
          <a:pPr>
            <a:lnSpc>
              <a:spcPct val="150000"/>
            </a:lnSpc>
          </a:pPr>
          <a:r>
            <a:rPr lang="en-US" sz="1600" b="0" dirty="0">
              <a:latin typeface="Times New Roman" panose="02020603050405020304" pitchFamily="18" charset="0"/>
              <a:cs typeface="Times New Roman" panose="02020603050405020304" pitchFamily="18" charset="0"/>
            </a:rPr>
            <a:t>The participants’ age ranged from 25 to 54 years old. For this study the teachers from public schools and private schools were both included. </a:t>
          </a:r>
        </a:p>
      </dgm:t>
    </dgm:pt>
    <dgm:pt modelId="{FE907E18-B2CE-4F02-AAAA-FB43EEE82530}" type="parTrans" cxnId="{0451C722-FA33-4FCB-888F-12DE4BF574F2}">
      <dgm:prSet/>
      <dgm:spPr/>
      <dgm:t>
        <a:bodyPr/>
        <a:lstStyle/>
        <a:p>
          <a:pPr>
            <a:lnSpc>
              <a:spcPct val="150000"/>
            </a:lnSpc>
          </a:pPr>
          <a:endParaRPr lang="en-US" sz="1600" b="0">
            <a:latin typeface="Times New Roman" panose="02020603050405020304" pitchFamily="18" charset="0"/>
            <a:cs typeface="Times New Roman" panose="02020603050405020304" pitchFamily="18" charset="0"/>
          </a:endParaRPr>
        </a:p>
      </dgm:t>
    </dgm:pt>
    <dgm:pt modelId="{0BFE8270-3023-4A71-90D7-D790B37FD76D}" type="sibTrans" cxnId="{0451C722-FA33-4FCB-888F-12DE4BF574F2}">
      <dgm:prSet/>
      <dgm:spPr/>
      <dgm:t>
        <a:bodyPr/>
        <a:lstStyle/>
        <a:p>
          <a:pPr>
            <a:lnSpc>
              <a:spcPct val="150000"/>
            </a:lnSpc>
          </a:pPr>
          <a:endParaRPr lang="en-US" sz="1600" b="0">
            <a:latin typeface="Times New Roman" panose="02020603050405020304" pitchFamily="18" charset="0"/>
            <a:cs typeface="Times New Roman" panose="02020603050405020304" pitchFamily="18" charset="0"/>
          </a:endParaRPr>
        </a:p>
      </dgm:t>
    </dgm:pt>
    <dgm:pt modelId="{46C91087-6B85-4316-931C-728644097EAD}" type="pres">
      <dgm:prSet presAssocID="{F7D99B86-1B5D-45CA-85F1-9E8E2D467DAF}" presName="vert0" presStyleCnt="0">
        <dgm:presLayoutVars>
          <dgm:dir/>
          <dgm:animOne val="branch"/>
          <dgm:animLvl val="lvl"/>
        </dgm:presLayoutVars>
      </dgm:prSet>
      <dgm:spPr/>
    </dgm:pt>
    <dgm:pt modelId="{B7580AB4-FB71-46DD-9822-5CA5041763CB}" type="pres">
      <dgm:prSet presAssocID="{497BB67D-23F2-4411-B1E3-D5B2AAD749A0}" presName="thickLine" presStyleLbl="alignNode1" presStyleIdx="0" presStyleCnt="4"/>
      <dgm:spPr/>
    </dgm:pt>
    <dgm:pt modelId="{9457FA3C-FF91-4759-82C9-F2D970A97A97}" type="pres">
      <dgm:prSet presAssocID="{497BB67D-23F2-4411-B1E3-D5B2AAD749A0}" presName="horz1" presStyleCnt="0"/>
      <dgm:spPr/>
    </dgm:pt>
    <dgm:pt modelId="{F38395CD-9F1F-43B9-A69E-7358021BEEF4}" type="pres">
      <dgm:prSet presAssocID="{497BB67D-23F2-4411-B1E3-D5B2AAD749A0}" presName="tx1" presStyleLbl="revTx" presStyleIdx="0" presStyleCnt="4"/>
      <dgm:spPr/>
    </dgm:pt>
    <dgm:pt modelId="{F3E8E463-3862-4852-8C2D-3DFFDD7C2153}" type="pres">
      <dgm:prSet presAssocID="{497BB67D-23F2-4411-B1E3-D5B2AAD749A0}" presName="vert1" presStyleCnt="0"/>
      <dgm:spPr/>
    </dgm:pt>
    <dgm:pt modelId="{AEA2FFF5-5D33-4E82-8993-F317A03109B4}" type="pres">
      <dgm:prSet presAssocID="{E9B920D9-FFC5-49FA-8277-F20C5F3E9536}" presName="thickLine" presStyleLbl="alignNode1" presStyleIdx="1" presStyleCnt="4"/>
      <dgm:spPr/>
    </dgm:pt>
    <dgm:pt modelId="{20111730-5437-4710-9E0F-8440868225D8}" type="pres">
      <dgm:prSet presAssocID="{E9B920D9-FFC5-49FA-8277-F20C5F3E9536}" presName="horz1" presStyleCnt="0"/>
      <dgm:spPr/>
    </dgm:pt>
    <dgm:pt modelId="{C5309604-2B7B-4203-BA0A-215BFDF3D742}" type="pres">
      <dgm:prSet presAssocID="{E9B920D9-FFC5-49FA-8277-F20C5F3E9536}" presName="tx1" presStyleLbl="revTx" presStyleIdx="1" presStyleCnt="4"/>
      <dgm:spPr/>
    </dgm:pt>
    <dgm:pt modelId="{07042A45-EB7E-4248-9850-2F4172F39793}" type="pres">
      <dgm:prSet presAssocID="{E9B920D9-FFC5-49FA-8277-F20C5F3E9536}" presName="vert1" presStyleCnt="0"/>
      <dgm:spPr/>
    </dgm:pt>
    <dgm:pt modelId="{2D096FC4-9BF3-4B8B-AC9C-8F77BD547A97}" type="pres">
      <dgm:prSet presAssocID="{18A0D71E-CD50-4EE5-852D-DB63023F06CC}" presName="thickLine" presStyleLbl="alignNode1" presStyleIdx="2" presStyleCnt="4"/>
      <dgm:spPr/>
    </dgm:pt>
    <dgm:pt modelId="{FC8C29FA-A363-4E43-BF92-8F8957A03099}" type="pres">
      <dgm:prSet presAssocID="{18A0D71E-CD50-4EE5-852D-DB63023F06CC}" presName="horz1" presStyleCnt="0"/>
      <dgm:spPr/>
    </dgm:pt>
    <dgm:pt modelId="{F55EF160-7763-469E-BC1D-43A281C60772}" type="pres">
      <dgm:prSet presAssocID="{18A0D71E-CD50-4EE5-852D-DB63023F06CC}" presName="tx1" presStyleLbl="revTx" presStyleIdx="2" presStyleCnt="4"/>
      <dgm:spPr/>
    </dgm:pt>
    <dgm:pt modelId="{3FA1C5FA-F2EE-44D4-AE93-BF868DF6F2AB}" type="pres">
      <dgm:prSet presAssocID="{18A0D71E-CD50-4EE5-852D-DB63023F06CC}" presName="vert1" presStyleCnt="0"/>
      <dgm:spPr/>
    </dgm:pt>
    <dgm:pt modelId="{D4B7AC35-6579-433F-8565-5F482A0F5618}" type="pres">
      <dgm:prSet presAssocID="{4C0FF9D6-04E2-433B-A622-61F4662F56AD}" presName="thickLine" presStyleLbl="alignNode1" presStyleIdx="3" presStyleCnt="4"/>
      <dgm:spPr/>
    </dgm:pt>
    <dgm:pt modelId="{038C4FF5-8630-4DAB-B869-577EE4F4FED1}" type="pres">
      <dgm:prSet presAssocID="{4C0FF9D6-04E2-433B-A622-61F4662F56AD}" presName="horz1" presStyleCnt="0"/>
      <dgm:spPr/>
    </dgm:pt>
    <dgm:pt modelId="{675E7B9B-C249-4EBC-AF7F-895EE451A4B7}" type="pres">
      <dgm:prSet presAssocID="{4C0FF9D6-04E2-433B-A622-61F4662F56AD}" presName="tx1" presStyleLbl="revTx" presStyleIdx="3" presStyleCnt="4"/>
      <dgm:spPr/>
    </dgm:pt>
    <dgm:pt modelId="{43EE590E-2D07-42F9-B182-87E8793F2904}" type="pres">
      <dgm:prSet presAssocID="{4C0FF9D6-04E2-433B-A622-61F4662F56AD}" presName="vert1" presStyleCnt="0"/>
      <dgm:spPr/>
    </dgm:pt>
  </dgm:ptLst>
  <dgm:cxnLst>
    <dgm:cxn modelId="{0451C722-FA33-4FCB-888F-12DE4BF574F2}" srcId="{F7D99B86-1B5D-45CA-85F1-9E8E2D467DAF}" destId="{4C0FF9D6-04E2-433B-A622-61F4662F56AD}" srcOrd="3" destOrd="0" parTransId="{FE907E18-B2CE-4F02-AAAA-FB43EEE82530}" sibTransId="{0BFE8270-3023-4A71-90D7-D790B37FD76D}"/>
    <dgm:cxn modelId="{CFF95032-7E17-406C-82C6-C8C104091D1C}" type="presOf" srcId="{E9B920D9-FFC5-49FA-8277-F20C5F3E9536}" destId="{C5309604-2B7B-4203-BA0A-215BFDF3D742}" srcOrd="0" destOrd="0" presId="urn:microsoft.com/office/officeart/2008/layout/LinedList"/>
    <dgm:cxn modelId="{D40A7935-02E8-4125-ACAE-96D5DB9134F3}" type="presOf" srcId="{18A0D71E-CD50-4EE5-852D-DB63023F06CC}" destId="{F55EF160-7763-469E-BC1D-43A281C60772}" srcOrd="0" destOrd="0" presId="urn:microsoft.com/office/officeart/2008/layout/LinedList"/>
    <dgm:cxn modelId="{9B1E533A-8CE4-4BC1-8FA4-5EBA14DA87FF}" srcId="{F7D99B86-1B5D-45CA-85F1-9E8E2D467DAF}" destId="{E9B920D9-FFC5-49FA-8277-F20C5F3E9536}" srcOrd="1" destOrd="0" parTransId="{FC44804D-5FFA-463E-8112-F6105A082CEF}" sibTransId="{F7DD41EC-BC07-4025-BFD8-DB4B0C4772E7}"/>
    <dgm:cxn modelId="{51F90542-C059-4269-A79E-68501F8FAF25}" srcId="{F7D99B86-1B5D-45CA-85F1-9E8E2D467DAF}" destId="{497BB67D-23F2-4411-B1E3-D5B2AAD749A0}" srcOrd="0" destOrd="0" parTransId="{BE7A1615-330A-4EEF-934D-329DE83E6D28}" sibTransId="{013C7733-B70E-41B4-8734-008D3D4D0BED}"/>
    <dgm:cxn modelId="{BCDE0195-FA00-469E-A1FE-9A558105C37B}" type="presOf" srcId="{497BB67D-23F2-4411-B1E3-D5B2AAD749A0}" destId="{F38395CD-9F1F-43B9-A69E-7358021BEEF4}" srcOrd="0" destOrd="0" presId="urn:microsoft.com/office/officeart/2008/layout/LinedList"/>
    <dgm:cxn modelId="{32712A9E-DD2B-4F87-A9E1-5456A88BD100}" srcId="{F7D99B86-1B5D-45CA-85F1-9E8E2D467DAF}" destId="{18A0D71E-CD50-4EE5-852D-DB63023F06CC}" srcOrd="2" destOrd="0" parTransId="{2E66B412-56D3-4B77-8495-7A5AB3D428BB}" sibTransId="{D4981640-B705-4603-A689-94F90ABC9FC9}"/>
    <dgm:cxn modelId="{6C0451D2-D699-44A3-A34B-3496BB2BCD81}" type="presOf" srcId="{F7D99B86-1B5D-45CA-85F1-9E8E2D467DAF}" destId="{46C91087-6B85-4316-931C-728644097EAD}" srcOrd="0" destOrd="0" presId="urn:microsoft.com/office/officeart/2008/layout/LinedList"/>
    <dgm:cxn modelId="{24153CF5-7A70-457B-AEC4-3E8A5DCB0D76}" type="presOf" srcId="{4C0FF9D6-04E2-433B-A622-61F4662F56AD}" destId="{675E7B9B-C249-4EBC-AF7F-895EE451A4B7}" srcOrd="0" destOrd="0" presId="urn:microsoft.com/office/officeart/2008/layout/LinedList"/>
    <dgm:cxn modelId="{CFE83623-5477-47B9-A697-9C1770C3417A}" type="presParOf" srcId="{46C91087-6B85-4316-931C-728644097EAD}" destId="{B7580AB4-FB71-46DD-9822-5CA5041763CB}" srcOrd="0" destOrd="0" presId="urn:microsoft.com/office/officeart/2008/layout/LinedList"/>
    <dgm:cxn modelId="{62B9B57B-3A62-4BD0-889E-590CE1B9BCE2}" type="presParOf" srcId="{46C91087-6B85-4316-931C-728644097EAD}" destId="{9457FA3C-FF91-4759-82C9-F2D970A97A97}" srcOrd="1" destOrd="0" presId="urn:microsoft.com/office/officeart/2008/layout/LinedList"/>
    <dgm:cxn modelId="{550AA7D2-8CDC-4D85-9978-792C39A5945B}" type="presParOf" srcId="{9457FA3C-FF91-4759-82C9-F2D970A97A97}" destId="{F38395CD-9F1F-43B9-A69E-7358021BEEF4}" srcOrd="0" destOrd="0" presId="urn:microsoft.com/office/officeart/2008/layout/LinedList"/>
    <dgm:cxn modelId="{8FF5C8E2-FFA8-48BC-BE4E-36FC2A59481D}" type="presParOf" srcId="{9457FA3C-FF91-4759-82C9-F2D970A97A97}" destId="{F3E8E463-3862-4852-8C2D-3DFFDD7C2153}" srcOrd="1" destOrd="0" presId="urn:microsoft.com/office/officeart/2008/layout/LinedList"/>
    <dgm:cxn modelId="{AF1D358A-29E6-459B-B66D-CB514BAF254A}" type="presParOf" srcId="{46C91087-6B85-4316-931C-728644097EAD}" destId="{AEA2FFF5-5D33-4E82-8993-F317A03109B4}" srcOrd="2" destOrd="0" presId="urn:microsoft.com/office/officeart/2008/layout/LinedList"/>
    <dgm:cxn modelId="{BEA35515-091A-49A9-8983-E9C006A63F8A}" type="presParOf" srcId="{46C91087-6B85-4316-931C-728644097EAD}" destId="{20111730-5437-4710-9E0F-8440868225D8}" srcOrd="3" destOrd="0" presId="urn:microsoft.com/office/officeart/2008/layout/LinedList"/>
    <dgm:cxn modelId="{80690F01-05D9-42A9-BDBA-36DE5823D0DF}" type="presParOf" srcId="{20111730-5437-4710-9E0F-8440868225D8}" destId="{C5309604-2B7B-4203-BA0A-215BFDF3D742}" srcOrd="0" destOrd="0" presId="urn:microsoft.com/office/officeart/2008/layout/LinedList"/>
    <dgm:cxn modelId="{76AA14CF-FE9A-44A8-8038-347C769302E1}" type="presParOf" srcId="{20111730-5437-4710-9E0F-8440868225D8}" destId="{07042A45-EB7E-4248-9850-2F4172F39793}" srcOrd="1" destOrd="0" presId="urn:microsoft.com/office/officeart/2008/layout/LinedList"/>
    <dgm:cxn modelId="{20287EF0-AE6C-45C8-A6D0-6CB1CA8E048E}" type="presParOf" srcId="{46C91087-6B85-4316-931C-728644097EAD}" destId="{2D096FC4-9BF3-4B8B-AC9C-8F77BD547A97}" srcOrd="4" destOrd="0" presId="urn:microsoft.com/office/officeart/2008/layout/LinedList"/>
    <dgm:cxn modelId="{4C2E1924-55C9-4679-A78A-F91B4D484364}" type="presParOf" srcId="{46C91087-6B85-4316-931C-728644097EAD}" destId="{FC8C29FA-A363-4E43-BF92-8F8957A03099}" srcOrd="5" destOrd="0" presId="urn:microsoft.com/office/officeart/2008/layout/LinedList"/>
    <dgm:cxn modelId="{560F36FF-49E3-4BDF-B4C8-4423F15B12E8}" type="presParOf" srcId="{FC8C29FA-A363-4E43-BF92-8F8957A03099}" destId="{F55EF160-7763-469E-BC1D-43A281C60772}" srcOrd="0" destOrd="0" presId="urn:microsoft.com/office/officeart/2008/layout/LinedList"/>
    <dgm:cxn modelId="{CAFDB8EC-C4FB-4006-8234-9D7EE614016B}" type="presParOf" srcId="{FC8C29FA-A363-4E43-BF92-8F8957A03099}" destId="{3FA1C5FA-F2EE-44D4-AE93-BF868DF6F2AB}" srcOrd="1" destOrd="0" presId="urn:microsoft.com/office/officeart/2008/layout/LinedList"/>
    <dgm:cxn modelId="{3D882C56-76A9-46C4-97BA-26916D04A47E}" type="presParOf" srcId="{46C91087-6B85-4316-931C-728644097EAD}" destId="{D4B7AC35-6579-433F-8565-5F482A0F5618}" srcOrd="6" destOrd="0" presId="urn:microsoft.com/office/officeart/2008/layout/LinedList"/>
    <dgm:cxn modelId="{DBF09155-74CB-4711-B830-E624DDB0AAE0}" type="presParOf" srcId="{46C91087-6B85-4316-931C-728644097EAD}" destId="{038C4FF5-8630-4DAB-B869-577EE4F4FED1}" srcOrd="7" destOrd="0" presId="urn:microsoft.com/office/officeart/2008/layout/LinedList"/>
    <dgm:cxn modelId="{F7B78390-A0FD-4B84-B340-259FC6CC08AA}" type="presParOf" srcId="{038C4FF5-8630-4DAB-B869-577EE4F4FED1}" destId="{675E7B9B-C249-4EBC-AF7F-895EE451A4B7}" srcOrd="0" destOrd="0" presId="urn:microsoft.com/office/officeart/2008/layout/LinedList"/>
    <dgm:cxn modelId="{B231713B-E1DE-4A81-A9E1-239B359B8B1A}" type="presParOf" srcId="{038C4FF5-8630-4DAB-B869-577EE4F4FED1}" destId="{43EE590E-2D07-42F9-B182-87E8793F290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0EB364-2695-4659-863D-A616FA6ABC37}">
      <dsp:nvSpPr>
        <dsp:cNvPr id="0" name=""/>
        <dsp:cNvSpPr/>
      </dsp:nvSpPr>
      <dsp:spPr>
        <a:xfrm>
          <a:off x="0" y="5804"/>
          <a:ext cx="6982794" cy="10857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Times New Roman" panose="02020603050405020304" pitchFamily="18" charset="0"/>
              <a:cs typeface="Times New Roman" panose="02020603050405020304" pitchFamily="18" charset="0"/>
            </a:rPr>
            <a:t>Fostering students’ ability to engage in effective self-regulated learning is an important goal of secondary education, as it prepares students for the demands of higher education or workplace learning(Dent and </a:t>
          </a:r>
          <a:r>
            <a:rPr lang="en-US" sz="1600" kern="1200" dirty="0" err="1">
              <a:latin typeface="Times New Roman" panose="02020603050405020304" pitchFamily="18" charset="0"/>
              <a:cs typeface="Times New Roman" panose="02020603050405020304" pitchFamily="18" charset="0"/>
            </a:rPr>
            <a:t>Koenka</a:t>
          </a:r>
          <a:r>
            <a:rPr lang="en-US" sz="1600" kern="1200" dirty="0">
              <a:latin typeface="Times New Roman" panose="02020603050405020304" pitchFamily="18" charset="0"/>
              <a:cs typeface="Times New Roman" panose="02020603050405020304" pitchFamily="18" charset="0"/>
            </a:rPr>
            <a:t> 2016). </a:t>
          </a:r>
        </a:p>
      </dsp:txBody>
      <dsp:txXfrm>
        <a:off x="53002" y="58806"/>
        <a:ext cx="6876790" cy="979756"/>
      </dsp:txXfrm>
    </dsp:sp>
    <dsp:sp modelId="{57DA6452-8F1F-4F59-9340-A609D7A62792}">
      <dsp:nvSpPr>
        <dsp:cNvPr id="0" name=""/>
        <dsp:cNvSpPr/>
      </dsp:nvSpPr>
      <dsp:spPr>
        <a:xfrm>
          <a:off x="0" y="1258604"/>
          <a:ext cx="6982794" cy="108576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Times New Roman" panose="02020603050405020304" pitchFamily="18" charset="0"/>
              <a:cs typeface="Times New Roman" panose="02020603050405020304" pitchFamily="18" charset="0"/>
            </a:rPr>
            <a:t>As pressure to increase students’ academic success, students need to take ownership of their learning, to become self-regulated learners. </a:t>
          </a:r>
        </a:p>
      </dsp:txBody>
      <dsp:txXfrm>
        <a:off x="53002" y="1311606"/>
        <a:ext cx="6876790" cy="979756"/>
      </dsp:txXfrm>
    </dsp:sp>
    <dsp:sp modelId="{2B8F449C-1DD4-4AE7-B40E-4CDD68217751}">
      <dsp:nvSpPr>
        <dsp:cNvPr id="0" name=""/>
        <dsp:cNvSpPr/>
      </dsp:nvSpPr>
      <dsp:spPr>
        <a:xfrm>
          <a:off x="0" y="2511404"/>
          <a:ext cx="6982794" cy="108576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Times New Roman" panose="02020603050405020304" pitchFamily="18" charset="0"/>
              <a:cs typeface="Times New Roman" panose="02020603050405020304" pitchFamily="18" charset="0"/>
            </a:rPr>
            <a:t>However, SRL does not naturally develop as children grow up (Baker, 2005; </a:t>
          </a:r>
          <a:r>
            <a:rPr lang="en-US" sz="1600" kern="1200" dirty="0" err="1">
              <a:latin typeface="Times New Roman" panose="02020603050405020304" pitchFamily="18" charset="0"/>
              <a:cs typeface="Times New Roman" panose="02020603050405020304" pitchFamily="18" charset="0"/>
            </a:rPr>
            <a:t>Bembenutty</a:t>
          </a:r>
          <a:r>
            <a:rPr lang="en-US" sz="1600" kern="1200" dirty="0">
              <a:latin typeface="Times New Roman" panose="02020603050405020304" pitchFamily="18" charset="0"/>
              <a:cs typeface="Times New Roman" panose="02020603050405020304" pitchFamily="18" charset="0"/>
            </a:rPr>
            <a:t>, 2011).</a:t>
          </a:r>
        </a:p>
      </dsp:txBody>
      <dsp:txXfrm>
        <a:off x="53002" y="2564406"/>
        <a:ext cx="6876790" cy="979756"/>
      </dsp:txXfrm>
    </dsp:sp>
    <dsp:sp modelId="{F3536C09-A692-4421-A2CF-7D5817F719D5}">
      <dsp:nvSpPr>
        <dsp:cNvPr id="0" name=""/>
        <dsp:cNvSpPr/>
      </dsp:nvSpPr>
      <dsp:spPr>
        <a:xfrm>
          <a:off x="0" y="3764204"/>
          <a:ext cx="6982794" cy="10857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Times New Roman" panose="02020603050405020304" pitchFamily="18" charset="0"/>
              <a:cs typeface="Times New Roman" panose="02020603050405020304" pitchFamily="18" charset="0"/>
            </a:rPr>
            <a:t>Additionally, according to Perry et al. (2008), most teachers agree with the concept to support their students to become self-regulated learners; yet many of the teachers that they investigated reported to feel unsure about how to do that. </a:t>
          </a:r>
        </a:p>
      </dsp:txBody>
      <dsp:txXfrm>
        <a:off x="53002" y="3817206"/>
        <a:ext cx="6876790" cy="979756"/>
      </dsp:txXfrm>
    </dsp:sp>
    <dsp:sp modelId="{EFBA55ED-56AF-4164-81FD-5041F3DB4627}">
      <dsp:nvSpPr>
        <dsp:cNvPr id="0" name=""/>
        <dsp:cNvSpPr/>
      </dsp:nvSpPr>
      <dsp:spPr>
        <a:xfrm>
          <a:off x="0" y="5017004"/>
          <a:ext cx="6982794" cy="108576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Times New Roman" panose="02020603050405020304" pitchFamily="18" charset="0"/>
              <a:cs typeface="Times New Roman" panose="02020603050405020304" pitchFamily="18" charset="0"/>
            </a:rPr>
            <a:t>empirical investigations of these issues have been conducted mainly in</a:t>
          </a:r>
          <a:br>
            <a:rPr lang="en-US" sz="1600" kern="1200" dirty="0">
              <a:latin typeface="Times New Roman" panose="02020603050405020304" pitchFamily="18" charset="0"/>
              <a:cs typeface="Times New Roman" panose="02020603050405020304" pitchFamily="18" charset="0"/>
            </a:rPr>
          </a:br>
          <a:r>
            <a:rPr lang="en-US" sz="1600" kern="1200" dirty="0">
              <a:latin typeface="Times New Roman" panose="02020603050405020304" pitchFamily="18" charset="0"/>
              <a:cs typeface="Times New Roman" panose="02020603050405020304" pitchFamily="18" charset="0"/>
            </a:rPr>
            <a:t>Western countries. Relatively scant studies have focused on teachers’ roles in Asian countries and regions, such as mainland China. </a:t>
          </a:r>
        </a:p>
      </dsp:txBody>
      <dsp:txXfrm>
        <a:off x="53002" y="5070006"/>
        <a:ext cx="6876790" cy="9797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271AC-8211-468C-B4A0-05A5B2F7885A}">
      <dsp:nvSpPr>
        <dsp:cNvPr id="0" name=""/>
        <dsp:cNvSpPr/>
      </dsp:nvSpPr>
      <dsp:spPr>
        <a:xfrm>
          <a:off x="0" y="113731"/>
          <a:ext cx="6922417" cy="12168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Times New Roman" panose="02020603050405020304" pitchFamily="18" charset="0"/>
              <a:cs typeface="Times New Roman" panose="02020603050405020304" pitchFamily="18" charset="0"/>
            </a:rPr>
            <a:t>How do the English teachers in middle schools perceive the importance of teaching students SRL strategies and skills? </a:t>
          </a:r>
        </a:p>
      </dsp:txBody>
      <dsp:txXfrm>
        <a:off x="59399" y="173130"/>
        <a:ext cx="6803619" cy="1098002"/>
      </dsp:txXfrm>
    </dsp:sp>
    <dsp:sp modelId="{E5905345-A5C8-4E0D-8FC0-B85AD4D26997}">
      <dsp:nvSpPr>
        <dsp:cNvPr id="0" name=""/>
        <dsp:cNvSpPr/>
      </dsp:nvSpPr>
      <dsp:spPr>
        <a:xfrm>
          <a:off x="0" y="1517731"/>
          <a:ext cx="6922417" cy="1216800"/>
        </a:xfrm>
        <a:prstGeom prst="roundRect">
          <a:avLst/>
        </a:prstGeom>
        <a:solidFill>
          <a:schemeClr val="accent2">
            <a:hueOff val="13013"/>
            <a:satOff val="-8959"/>
            <a:lumOff val="-22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latin typeface="Times New Roman" panose="02020603050405020304" pitchFamily="18" charset="0"/>
              <a:cs typeface="Times New Roman" panose="02020603050405020304" pitchFamily="18" charset="0"/>
            </a:rPr>
            <a:t>What are teachers' beliefs towards developing self-regulated learners?</a:t>
          </a:r>
        </a:p>
      </dsp:txBody>
      <dsp:txXfrm>
        <a:off x="59399" y="1577130"/>
        <a:ext cx="6803619" cy="1098002"/>
      </dsp:txXfrm>
    </dsp:sp>
    <dsp:sp modelId="{88ABC837-2929-4920-B6BB-3C0BDE7CA397}">
      <dsp:nvSpPr>
        <dsp:cNvPr id="0" name=""/>
        <dsp:cNvSpPr/>
      </dsp:nvSpPr>
      <dsp:spPr>
        <a:xfrm>
          <a:off x="0" y="2916270"/>
          <a:ext cx="6922417" cy="1216800"/>
        </a:xfrm>
        <a:prstGeom prst="roundRect">
          <a:avLst/>
        </a:prstGeom>
        <a:solidFill>
          <a:schemeClr val="accent2">
            <a:hueOff val="26025"/>
            <a:satOff val="-17917"/>
            <a:lumOff val="-457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Times New Roman" panose="02020603050405020304" pitchFamily="18" charset="0"/>
              <a:cs typeface="Times New Roman" panose="02020603050405020304" pitchFamily="18" charset="0"/>
            </a:rPr>
            <a:t>What knowledge and practices do they use in developing self-regulated learners? </a:t>
          </a:r>
        </a:p>
      </dsp:txBody>
      <dsp:txXfrm>
        <a:off x="59399" y="2975669"/>
        <a:ext cx="6803619" cy="1098002"/>
      </dsp:txXfrm>
    </dsp:sp>
    <dsp:sp modelId="{B043D41F-F998-429B-A0F9-F236AC8AFC5F}">
      <dsp:nvSpPr>
        <dsp:cNvPr id="0" name=""/>
        <dsp:cNvSpPr/>
      </dsp:nvSpPr>
      <dsp:spPr>
        <a:xfrm>
          <a:off x="0" y="4325731"/>
          <a:ext cx="6922417" cy="1216800"/>
        </a:xfrm>
        <a:prstGeom prst="roundRect">
          <a:avLst/>
        </a:prstGeom>
        <a:solidFill>
          <a:schemeClr val="accent2">
            <a:hueOff val="39038"/>
            <a:satOff val="-26876"/>
            <a:lumOff val="-686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Times New Roman" panose="02020603050405020304" pitchFamily="18" charset="0"/>
              <a:cs typeface="Times New Roman" panose="02020603050405020304" pitchFamily="18" charset="0"/>
            </a:rPr>
            <a:t>What factors impact the English teachers’ perceptions of teaching SRL strategies and skills in middle schools? </a:t>
          </a:r>
        </a:p>
      </dsp:txBody>
      <dsp:txXfrm>
        <a:off x="59399" y="4385130"/>
        <a:ext cx="6803619" cy="10980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580AB4-FB71-46DD-9822-5CA5041763CB}">
      <dsp:nvSpPr>
        <dsp:cNvPr id="0" name=""/>
        <dsp:cNvSpPr/>
      </dsp:nvSpPr>
      <dsp:spPr>
        <a:xfrm>
          <a:off x="0" y="0"/>
          <a:ext cx="656419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38395CD-9F1F-43B9-A69E-7358021BEEF4}">
      <dsp:nvSpPr>
        <dsp:cNvPr id="0" name=""/>
        <dsp:cNvSpPr/>
      </dsp:nvSpPr>
      <dsp:spPr>
        <a:xfrm>
          <a:off x="0" y="0"/>
          <a:ext cx="6564198" cy="1124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150000"/>
            </a:lnSpc>
            <a:spcBef>
              <a:spcPct val="0"/>
            </a:spcBef>
            <a:spcAft>
              <a:spcPct val="35000"/>
            </a:spcAft>
            <a:buNone/>
          </a:pPr>
          <a:r>
            <a:rPr lang="en-US" sz="1600" b="0" kern="1200" dirty="0">
              <a:latin typeface="Times New Roman" panose="02020603050405020304" pitchFamily="18" charset="0"/>
              <a:cs typeface="Times New Roman" panose="02020603050405020304" pitchFamily="18" charset="0"/>
            </a:rPr>
            <a:t>The participants consisted of 24 in-service teachers from middle schools in 2 regions, including Beijing and Henan province in China.</a:t>
          </a:r>
        </a:p>
      </dsp:txBody>
      <dsp:txXfrm>
        <a:off x="0" y="0"/>
        <a:ext cx="6564198" cy="1124870"/>
      </dsp:txXfrm>
    </dsp:sp>
    <dsp:sp modelId="{AEA2FFF5-5D33-4E82-8993-F317A03109B4}">
      <dsp:nvSpPr>
        <dsp:cNvPr id="0" name=""/>
        <dsp:cNvSpPr/>
      </dsp:nvSpPr>
      <dsp:spPr>
        <a:xfrm>
          <a:off x="0" y="1124870"/>
          <a:ext cx="6564198" cy="0"/>
        </a:xfrm>
        <a:prstGeom prst="line">
          <a:avLst/>
        </a:prstGeom>
        <a:solidFill>
          <a:schemeClr val="accent2">
            <a:hueOff val="13013"/>
            <a:satOff val="-8959"/>
            <a:lumOff val="-2288"/>
            <a:alphaOff val="0"/>
          </a:schemeClr>
        </a:solidFill>
        <a:ln w="12700" cap="flat" cmpd="sng" algn="ctr">
          <a:solidFill>
            <a:schemeClr val="accent2">
              <a:hueOff val="13013"/>
              <a:satOff val="-8959"/>
              <a:lumOff val="-228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309604-2B7B-4203-BA0A-215BFDF3D742}">
      <dsp:nvSpPr>
        <dsp:cNvPr id="0" name=""/>
        <dsp:cNvSpPr/>
      </dsp:nvSpPr>
      <dsp:spPr>
        <a:xfrm>
          <a:off x="0" y="1124870"/>
          <a:ext cx="6564198" cy="1124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150000"/>
            </a:lnSpc>
            <a:spcBef>
              <a:spcPct val="0"/>
            </a:spcBef>
            <a:spcAft>
              <a:spcPct val="35000"/>
            </a:spcAft>
            <a:buNone/>
          </a:pPr>
          <a:r>
            <a:rPr lang="en-US" sz="1600" b="0" kern="1200" dirty="0">
              <a:latin typeface="Times New Roman" panose="02020603050405020304" pitchFamily="18" charset="0"/>
              <a:cs typeface="Times New Roman" panose="02020603050405020304" pitchFamily="18" charset="0"/>
            </a:rPr>
            <a:t>They both included male teachers (41.7 percent) and female teachers (54.2 percent). </a:t>
          </a:r>
        </a:p>
      </dsp:txBody>
      <dsp:txXfrm>
        <a:off x="0" y="1124870"/>
        <a:ext cx="6564198" cy="1124870"/>
      </dsp:txXfrm>
    </dsp:sp>
    <dsp:sp modelId="{2D096FC4-9BF3-4B8B-AC9C-8F77BD547A97}">
      <dsp:nvSpPr>
        <dsp:cNvPr id="0" name=""/>
        <dsp:cNvSpPr/>
      </dsp:nvSpPr>
      <dsp:spPr>
        <a:xfrm>
          <a:off x="0" y="2249741"/>
          <a:ext cx="6564198" cy="0"/>
        </a:xfrm>
        <a:prstGeom prst="line">
          <a:avLst/>
        </a:prstGeom>
        <a:solidFill>
          <a:schemeClr val="accent2">
            <a:hueOff val="26025"/>
            <a:satOff val="-17917"/>
            <a:lumOff val="-4575"/>
            <a:alphaOff val="0"/>
          </a:schemeClr>
        </a:solidFill>
        <a:ln w="12700" cap="flat" cmpd="sng" algn="ctr">
          <a:solidFill>
            <a:schemeClr val="accent2">
              <a:hueOff val="26025"/>
              <a:satOff val="-17917"/>
              <a:lumOff val="-457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5EF160-7763-469E-BC1D-43A281C60772}">
      <dsp:nvSpPr>
        <dsp:cNvPr id="0" name=""/>
        <dsp:cNvSpPr/>
      </dsp:nvSpPr>
      <dsp:spPr>
        <a:xfrm>
          <a:off x="0" y="2249741"/>
          <a:ext cx="6564198" cy="1124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150000"/>
            </a:lnSpc>
            <a:spcBef>
              <a:spcPct val="0"/>
            </a:spcBef>
            <a:spcAft>
              <a:spcPct val="35000"/>
            </a:spcAft>
            <a:buNone/>
          </a:pPr>
          <a:r>
            <a:rPr lang="en-US" sz="1600" b="0" kern="1200" dirty="0">
              <a:latin typeface="Times New Roman" panose="02020603050405020304" pitchFamily="18" charset="0"/>
              <a:cs typeface="Times New Roman" panose="02020603050405020304" pitchFamily="18" charset="0"/>
            </a:rPr>
            <a:t>Teachers all had experience using computers and Internet as well as teaching in schools for one year or more. </a:t>
          </a:r>
        </a:p>
      </dsp:txBody>
      <dsp:txXfrm>
        <a:off x="0" y="2249741"/>
        <a:ext cx="6564198" cy="1124870"/>
      </dsp:txXfrm>
    </dsp:sp>
    <dsp:sp modelId="{D4B7AC35-6579-433F-8565-5F482A0F5618}">
      <dsp:nvSpPr>
        <dsp:cNvPr id="0" name=""/>
        <dsp:cNvSpPr/>
      </dsp:nvSpPr>
      <dsp:spPr>
        <a:xfrm>
          <a:off x="0" y="3374612"/>
          <a:ext cx="6564198" cy="0"/>
        </a:xfrm>
        <a:prstGeom prst="line">
          <a:avLst/>
        </a:prstGeom>
        <a:solidFill>
          <a:schemeClr val="accent2">
            <a:hueOff val="39038"/>
            <a:satOff val="-26876"/>
            <a:lumOff val="-6863"/>
            <a:alphaOff val="0"/>
          </a:schemeClr>
        </a:solidFill>
        <a:ln w="12700" cap="flat" cmpd="sng" algn="ctr">
          <a:solidFill>
            <a:schemeClr val="accent2">
              <a:hueOff val="39038"/>
              <a:satOff val="-26876"/>
              <a:lumOff val="-686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5E7B9B-C249-4EBC-AF7F-895EE451A4B7}">
      <dsp:nvSpPr>
        <dsp:cNvPr id="0" name=""/>
        <dsp:cNvSpPr/>
      </dsp:nvSpPr>
      <dsp:spPr>
        <a:xfrm>
          <a:off x="0" y="3374612"/>
          <a:ext cx="6564198" cy="1124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150000"/>
            </a:lnSpc>
            <a:spcBef>
              <a:spcPct val="0"/>
            </a:spcBef>
            <a:spcAft>
              <a:spcPct val="35000"/>
            </a:spcAft>
            <a:buNone/>
          </a:pPr>
          <a:r>
            <a:rPr lang="en-US" sz="1600" b="0" kern="1200" dirty="0">
              <a:latin typeface="Times New Roman" panose="02020603050405020304" pitchFamily="18" charset="0"/>
              <a:cs typeface="Times New Roman" panose="02020603050405020304" pitchFamily="18" charset="0"/>
            </a:rPr>
            <a:t>The participants’ age ranged from 25 to 54 years old. For this study the teachers from public schools and private schools were both included. </a:t>
          </a:r>
        </a:p>
      </dsp:txBody>
      <dsp:txXfrm>
        <a:off x="0" y="3374612"/>
        <a:ext cx="6564198" cy="112487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524000" y="1122363"/>
            <a:ext cx="9144000" cy="2387600"/>
          </a:xfrm>
        </p:spPr>
        <p:txBody>
          <a:bodyPr anchor="b"/>
          <a:lstStyle>
            <a:lvl1pPr algn="ctr">
              <a:defRPr sz="6000"/>
            </a:lvl1pPr>
          </a:lstStyle>
          <a:p>
            <a:r>
              <a:rPr lang="ko-KR" altLang="en-US"/>
              <a:t>마스터 제목 스타일 편집</a:t>
            </a:r>
            <a:endParaRPr lang="en-US"/>
          </a:p>
        </p:txBody>
      </p:sp>
      <p:sp>
        <p:nvSpPr>
          <p:cNvPr id="3" name="부제목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endParaRPr lang="en-US"/>
          </a:p>
        </p:txBody>
      </p:sp>
      <p:sp>
        <p:nvSpPr>
          <p:cNvPr id="4" name="날짜 개체 틀 3"/>
          <p:cNvSpPr>
            <a:spLocks noGrp="1"/>
          </p:cNvSpPr>
          <p:nvPr>
            <p:ph type="dt" sz="half" idx="10"/>
          </p:nvPr>
        </p:nvSpPr>
        <p:spPr/>
        <p:txBody>
          <a:bodyPr/>
          <a:lstStyle/>
          <a:p>
            <a:fld id="{AB8365DE-61D8-4283-87E7-25203A1C374D}" type="datetimeFigureOut">
              <a:rPr lang="en-US" smtClean="0"/>
              <a:t>4/22/2020</a:t>
            </a:fld>
            <a:endParaRPr lang="en-US"/>
          </a:p>
        </p:txBody>
      </p:sp>
      <p:sp>
        <p:nvSpPr>
          <p:cNvPr id="5" name="바닥글 개체 틀 4"/>
          <p:cNvSpPr>
            <a:spLocks noGrp="1"/>
          </p:cNvSpPr>
          <p:nvPr>
            <p:ph type="ftr" sz="quarter" idx="11"/>
          </p:nvPr>
        </p:nvSpPr>
        <p:spPr/>
        <p:txBody>
          <a:bodyPr/>
          <a:lstStyle/>
          <a:p>
            <a:endParaRPr lang="en-US"/>
          </a:p>
        </p:txBody>
      </p:sp>
      <p:sp>
        <p:nvSpPr>
          <p:cNvPr id="6" name="슬라이드 번호 개체 틀 5"/>
          <p:cNvSpPr>
            <a:spLocks noGrp="1"/>
          </p:cNvSpPr>
          <p:nvPr>
            <p:ph type="sldNum" sz="quarter" idx="12"/>
          </p:nvPr>
        </p:nvSpPr>
        <p:spPr/>
        <p:txBody>
          <a:bodyPr/>
          <a:lstStyle/>
          <a:p>
            <a:fld id="{04E80C02-FBF2-45A0-B8F2-D9238FECB719}" type="slidenum">
              <a:rPr lang="en-US" smtClean="0"/>
              <a:t>‹#›</a:t>
            </a:fld>
            <a:endParaRPr lang="en-US"/>
          </a:p>
        </p:txBody>
      </p:sp>
    </p:spTree>
    <p:extLst>
      <p:ext uri="{BB962C8B-B14F-4D97-AF65-F5344CB8AC3E}">
        <p14:creationId xmlns:p14="http://schemas.microsoft.com/office/powerpoint/2010/main" val="26346136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endParaRPr lang="en-US"/>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4" name="날짜 개체 틀 3"/>
          <p:cNvSpPr>
            <a:spLocks noGrp="1"/>
          </p:cNvSpPr>
          <p:nvPr>
            <p:ph type="dt" sz="half" idx="10"/>
          </p:nvPr>
        </p:nvSpPr>
        <p:spPr/>
        <p:txBody>
          <a:bodyPr/>
          <a:lstStyle/>
          <a:p>
            <a:fld id="{AB8365DE-61D8-4283-87E7-25203A1C374D}" type="datetimeFigureOut">
              <a:rPr lang="en-US" smtClean="0"/>
              <a:t>4/22/2020</a:t>
            </a:fld>
            <a:endParaRPr lang="en-US"/>
          </a:p>
        </p:txBody>
      </p:sp>
      <p:sp>
        <p:nvSpPr>
          <p:cNvPr id="5" name="바닥글 개체 틀 4"/>
          <p:cNvSpPr>
            <a:spLocks noGrp="1"/>
          </p:cNvSpPr>
          <p:nvPr>
            <p:ph type="ftr" sz="quarter" idx="11"/>
          </p:nvPr>
        </p:nvSpPr>
        <p:spPr/>
        <p:txBody>
          <a:bodyPr/>
          <a:lstStyle/>
          <a:p>
            <a:endParaRPr lang="en-US"/>
          </a:p>
        </p:txBody>
      </p:sp>
      <p:sp>
        <p:nvSpPr>
          <p:cNvPr id="6" name="슬라이드 번호 개체 틀 5"/>
          <p:cNvSpPr>
            <a:spLocks noGrp="1"/>
          </p:cNvSpPr>
          <p:nvPr>
            <p:ph type="sldNum" sz="quarter" idx="12"/>
          </p:nvPr>
        </p:nvSpPr>
        <p:spPr/>
        <p:txBody>
          <a:bodyPr/>
          <a:lstStyle/>
          <a:p>
            <a:fld id="{04E80C02-FBF2-45A0-B8F2-D9238FECB719}" type="slidenum">
              <a:rPr lang="en-US" smtClean="0"/>
              <a:t>‹#›</a:t>
            </a:fld>
            <a:endParaRPr lang="en-US"/>
          </a:p>
        </p:txBody>
      </p:sp>
    </p:spTree>
    <p:extLst>
      <p:ext uri="{BB962C8B-B14F-4D97-AF65-F5344CB8AC3E}">
        <p14:creationId xmlns:p14="http://schemas.microsoft.com/office/powerpoint/2010/main" val="121149818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8724900" y="365125"/>
            <a:ext cx="2628900" cy="5811838"/>
          </a:xfrm>
        </p:spPr>
        <p:txBody>
          <a:bodyPr vert="eaVert"/>
          <a:lstStyle/>
          <a:p>
            <a:r>
              <a:rPr lang="ko-KR" altLang="en-US"/>
              <a:t>마스터 제목 스타일 편집</a:t>
            </a:r>
            <a:endParaRPr lang="en-US"/>
          </a:p>
        </p:txBody>
      </p:sp>
      <p:sp>
        <p:nvSpPr>
          <p:cNvPr id="3" name="세로 텍스트 개체 틀 2"/>
          <p:cNvSpPr>
            <a:spLocks noGrp="1"/>
          </p:cNvSpPr>
          <p:nvPr>
            <p:ph type="body" orient="vert" idx="1"/>
          </p:nvPr>
        </p:nvSpPr>
        <p:spPr>
          <a:xfrm>
            <a:off x="838200" y="365125"/>
            <a:ext cx="7734300"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4" name="날짜 개체 틀 3"/>
          <p:cNvSpPr>
            <a:spLocks noGrp="1"/>
          </p:cNvSpPr>
          <p:nvPr>
            <p:ph type="dt" sz="half" idx="10"/>
          </p:nvPr>
        </p:nvSpPr>
        <p:spPr/>
        <p:txBody>
          <a:bodyPr/>
          <a:lstStyle/>
          <a:p>
            <a:fld id="{AB8365DE-61D8-4283-87E7-25203A1C374D}" type="datetimeFigureOut">
              <a:rPr lang="en-US" smtClean="0"/>
              <a:t>4/22/2020</a:t>
            </a:fld>
            <a:endParaRPr lang="en-US"/>
          </a:p>
        </p:txBody>
      </p:sp>
      <p:sp>
        <p:nvSpPr>
          <p:cNvPr id="5" name="바닥글 개체 틀 4"/>
          <p:cNvSpPr>
            <a:spLocks noGrp="1"/>
          </p:cNvSpPr>
          <p:nvPr>
            <p:ph type="ftr" sz="quarter" idx="11"/>
          </p:nvPr>
        </p:nvSpPr>
        <p:spPr/>
        <p:txBody>
          <a:bodyPr/>
          <a:lstStyle/>
          <a:p>
            <a:endParaRPr lang="en-US"/>
          </a:p>
        </p:txBody>
      </p:sp>
      <p:sp>
        <p:nvSpPr>
          <p:cNvPr id="6" name="슬라이드 번호 개체 틀 5"/>
          <p:cNvSpPr>
            <a:spLocks noGrp="1"/>
          </p:cNvSpPr>
          <p:nvPr>
            <p:ph type="sldNum" sz="quarter" idx="12"/>
          </p:nvPr>
        </p:nvSpPr>
        <p:spPr/>
        <p:txBody>
          <a:bodyPr/>
          <a:lstStyle/>
          <a:p>
            <a:fld id="{04E80C02-FBF2-45A0-B8F2-D9238FECB719}" type="slidenum">
              <a:rPr lang="en-US" smtClean="0"/>
              <a:t>‹#›</a:t>
            </a:fld>
            <a:endParaRPr lang="en-US"/>
          </a:p>
        </p:txBody>
      </p:sp>
    </p:spTree>
    <p:extLst>
      <p:ext uri="{BB962C8B-B14F-4D97-AF65-F5344CB8AC3E}">
        <p14:creationId xmlns:p14="http://schemas.microsoft.com/office/powerpoint/2010/main" val="323046042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endParaRPr lang="en-US"/>
          </a:p>
        </p:txBody>
      </p:sp>
      <p:sp>
        <p:nvSpPr>
          <p:cNvPr id="3" name="내용 개체 틀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4" name="날짜 개체 틀 3"/>
          <p:cNvSpPr>
            <a:spLocks noGrp="1"/>
          </p:cNvSpPr>
          <p:nvPr>
            <p:ph type="dt" sz="half" idx="10"/>
          </p:nvPr>
        </p:nvSpPr>
        <p:spPr/>
        <p:txBody>
          <a:bodyPr/>
          <a:lstStyle/>
          <a:p>
            <a:fld id="{AB8365DE-61D8-4283-87E7-25203A1C374D}" type="datetimeFigureOut">
              <a:rPr lang="en-US" smtClean="0"/>
              <a:t>4/22/2020</a:t>
            </a:fld>
            <a:endParaRPr lang="en-US"/>
          </a:p>
        </p:txBody>
      </p:sp>
      <p:sp>
        <p:nvSpPr>
          <p:cNvPr id="5" name="바닥글 개체 틀 4"/>
          <p:cNvSpPr>
            <a:spLocks noGrp="1"/>
          </p:cNvSpPr>
          <p:nvPr>
            <p:ph type="ftr" sz="quarter" idx="11"/>
          </p:nvPr>
        </p:nvSpPr>
        <p:spPr/>
        <p:txBody>
          <a:bodyPr/>
          <a:lstStyle/>
          <a:p>
            <a:endParaRPr lang="en-US"/>
          </a:p>
        </p:txBody>
      </p:sp>
      <p:sp>
        <p:nvSpPr>
          <p:cNvPr id="6" name="슬라이드 번호 개체 틀 5"/>
          <p:cNvSpPr>
            <a:spLocks noGrp="1"/>
          </p:cNvSpPr>
          <p:nvPr>
            <p:ph type="sldNum" sz="quarter" idx="12"/>
          </p:nvPr>
        </p:nvSpPr>
        <p:spPr/>
        <p:txBody>
          <a:bodyPr/>
          <a:lstStyle/>
          <a:p>
            <a:fld id="{04E80C02-FBF2-45A0-B8F2-D9238FECB719}" type="slidenum">
              <a:rPr lang="en-US" smtClean="0"/>
              <a:t>‹#›</a:t>
            </a:fld>
            <a:endParaRPr lang="en-US"/>
          </a:p>
        </p:txBody>
      </p:sp>
    </p:spTree>
    <p:extLst>
      <p:ext uri="{BB962C8B-B14F-4D97-AF65-F5344CB8AC3E}">
        <p14:creationId xmlns:p14="http://schemas.microsoft.com/office/powerpoint/2010/main" val="170563602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831850" y="1709738"/>
            <a:ext cx="10515600" cy="2852737"/>
          </a:xfrm>
        </p:spPr>
        <p:txBody>
          <a:bodyPr anchor="b"/>
          <a:lstStyle>
            <a:lvl1pPr>
              <a:defRPr sz="6000"/>
            </a:lvl1pPr>
          </a:lstStyle>
          <a:p>
            <a:r>
              <a:rPr lang="ko-KR" altLang="en-US"/>
              <a:t>마스터 제목 스타일 편집</a:t>
            </a:r>
            <a:endParaRPr lang="en-US"/>
          </a:p>
        </p:txBody>
      </p:sp>
      <p:sp>
        <p:nvSpPr>
          <p:cNvPr id="3" name="텍스트 개체 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p:txBody>
          <a:bodyPr/>
          <a:lstStyle/>
          <a:p>
            <a:fld id="{AB8365DE-61D8-4283-87E7-25203A1C374D}" type="datetimeFigureOut">
              <a:rPr lang="en-US" smtClean="0"/>
              <a:t>4/22/2020</a:t>
            </a:fld>
            <a:endParaRPr lang="en-US"/>
          </a:p>
        </p:txBody>
      </p:sp>
      <p:sp>
        <p:nvSpPr>
          <p:cNvPr id="5" name="바닥글 개체 틀 4"/>
          <p:cNvSpPr>
            <a:spLocks noGrp="1"/>
          </p:cNvSpPr>
          <p:nvPr>
            <p:ph type="ftr" sz="quarter" idx="11"/>
          </p:nvPr>
        </p:nvSpPr>
        <p:spPr/>
        <p:txBody>
          <a:bodyPr/>
          <a:lstStyle/>
          <a:p>
            <a:endParaRPr lang="en-US"/>
          </a:p>
        </p:txBody>
      </p:sp>
      <p:sp>
        <p:nvSpPr>
          <p:cNvPr id="6" name="슬라이드 번호 개체 틀 5"/>
          <p:cNvSpPr>
            <a:spLocks noGrp="1"/>
          </p:cNvSpPr>
          <p:nvPr>
            <p:ph type="sldNum" sz="quarter" idx="12"/>
          </p:nvPr>
        </p:nvSpPr>
        <p:spPr/>
        <p:txBody>
          <a:bodyPr/>
          <a:lstStyle/>
          <a:p>
            <a:fld id="{04E80C02-FBF2-45A0-B8F2-D9238FECB719}" type="slidenum">
              <a:rPr lang="en-US" smtClean="0"/>
              <a:t>‹#›</a:t>
            </a:fld>
            <a:endParaRPr lang="en-US"/>
          </a:p>
        </p:txBody>
      </p:sp>
    </p:spTree>
    <p:extLst>
      <p:ext uri="{BB962C8B-B14F-4D97-AF65-F5344CB8AC3E}">
        <p14:creationId xmlns:p14="http://schemas.microsoft.com/office/powerpoint/2010/main" val="131779339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endParaRPr lang="en-US"/>
          </a:p>
        </p:txBody>
      </p:sp>
      <p:sp>
        <p:nvSpPr>
          <p:cNvPr id="3" name="내용 개체 틀 2"/>
          <p:cNvSpPr>
            <a:spLocks noGrp="1"/>
          </p:cNvSpPr>
          <p:nvPr>
            <p:ph sz="half" idx="1"/>
          </p:nvPr>
        </p:nvSpPr>
        <p:spPr>
          <a:xfrm>
            <a:off x="838200" y="1825625"/>
            <a:ext cx="51816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4" name="내용 개체 틀 3"/>
          <p:cNvSpPr>
            <a:spLocks noGrp="1"/>
          </p:cNvSpPr>
          <p:nvPr>
            <p:ph sz="half" idx="2"/>
          </p:nvPr>
        </p:nvSpPr>
        <p:spPr>
          <a:xfrm>
            <a:off x="6172200" y="1825625"/>
            <a:ext cx="51816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5" name="날짜 개체 틀 4"/>
          <p:cNvSpPr>
            <a:spLocks noGrp="1"/>
          </p:cNvSpPr>
          <p:nvPr>
            <p:ph type="dt" sz="half" idx="10"/>
          </p:nvPr>
        </p:nvSpPr>
        <p:spPr/>
        <p:txBody>
          <a:bodyPr/>
          <a:lstStyle/>
          <a:p>
            <a:fld id="{AB8365DE-61D8-4283-87E7-25203A1C374D}" type="datetimeFigureOut">
              <a:rPr lang="en-US" smtClean="0"/>
              <a:t>4/22/2020</a:t>
            </a:fld>
            <a:endParaRPr lang="en-US"/>
          </a:p>
        </p:txBody>
      </p:sp>
      <p:sp>
        <p:nvSpPr>
          <p:cNvPr id="6" name="바닥글 개체 틀 5"/>
          <p:cNvSpPr>
            <a:spLocks noGrp="1"/>
          </p:cNvSpPr>
          <p:nvPr>
            <p:ph type="ftr" sz="quarter" idx="11"/>
          </p:nvPr>
        </p:nvSpPr>
        <p:spPr/>
        <p:txBody>
          <a:bodyPr/>
          <a:lstStyle/>
          <a:p>
            <a:endParaRPr lang="en-US"/>
          </a:p>
        </p:txBody>
      </p:sp>
      <p:sp>
        <p:nvSpPr>
          <p:cNvPr id="7" name="슬라이드 번호 개체 틀 6"/>
          <p:cNvSpPr>
            <a:spLocks noGrp="1"/>
          </p:cNvSpPr>
          <p:nvPr>
            <p:ph type="sldNum" sz="quarter" idx="12"/>
          </p:nvPr>
        </p:nvSpPr>
        <p:spPr/>
        <p:txBody>
          <a:bodyPr/>
          <a:lstStyle/>
          <a:p>
            <a:fld id="{04E80C02-FBF2-45A0-B8F2-D9238FECB719}" type="slidenum">
              <a:rPr lang="en-US" smtClean="0"/>
              <a:t>‹#›</a:t>
            </a:fld>
            <a:endParaRPr lang="en-US"/>
          </a:p>
        </p:txBody>
      </p:sp>
    </p:spTree>
    <p:extLst>
      <p:ext uri="{BB962C8B-B14F-4D97-AF65-F5344CB8AC3E}">
        <p14:creationId xmlns:p14="http://schemas.microsoft.com/office/powerpoint/2010/main" val="135468597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839788" y="365125"/>
            <a:ext cx="10515600" cy="1325563"/>
          </a:xfrm>
        </p:spPr>
        <p:txBody>
          <a:bodyPr/>
          <a:lstStyle/>
          <a:p>
            <a:r>
              <a:rPr lang="ko-KR" altLang="en-US"/>
              <a:t>마스터 제목 스타일 편집</a:t>
            </a:r>
            <a:endParaRPr lang="en-US"/>
          </a:p>
        </p:txBody>
      </p:sp>
      <p:sp>
        <p:nvSpPr>
          <p:cNvPr id="3" name="텍스트 개체 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내용 개체 틀 3"/>
          <p:cNvSpPr>
            <a:spLocks noGrp="1"/>
          </p:cNvSpPr>
          <p:nvPr>
            <p:ph sz="half" idx="2"/>
          </p:nvPr>
        </p:nvSpPr>
        <p:spPr>
          <a:xfrm>
            <a:off x="839788" y="2505075"/>
            <a:ext cx="5157787"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5" name="텍스트 개체 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내용 개체 틀 5"/>
          <p:cNvSpPr>
            <a:spLocks noGrp="1"/>
          </p:cNvSpPr>
          <p:nvPr>
            <p:ph sz="quarter" idx="4"/>
          </p:nvPr>
        </p:nvSpPr>
        <p:spPr>
          <a:xfrm>
            <a:off x="6172200" y="2505075"/>
            <a:ext cx="5183188"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7" name="날짜 개체 틀 6"/>
          <p:cNvSpPr>
            <a:spLocks noGrp="1"/>
          </p:cNvSpPr>
          <p:nvPr>
            <p:ph type="dt" sz="half" idx="10"/>
          </p:nvPr>
        </p:nvSpPr>
        <p:spPr/>
        <p:txBody>
          <a:bodyPr/>
          <a:lstStyle/>
          <a:p>
            <a:fld id="{AB8365DE-61D8-4283-87E7-25203A1C374D}" type="datetimeFigureOut">
              <a:rPr lang="en-US" smtClean="0"/>
              <a:t>4/22/2020</a:t>
            </a:fld>
            <a:endParaRPr lang="en-US"/>
          </a:p>
        </p:txBody>
      </p:sp>
      <p:sp>
        <p:nvSpPr>
          <p:cNvPr id="8" name="바닥글 개체 틀 7"/>
          <p:cNvSpPr>
            <a:spLocks noGrp="1"/>
          </p:cNvSpPr>
          <p:nvPr>
            <p:ph type="ftr" sz="quarter" idx="11"/>
          </p:nvPr>
        </p:nvSpPr>
        <p:spPr/>
        <p:txBody>
          <a:bodyPr/>
          <a:lstStyle/>
          <a:p>
            <a:endParaRPr lang="en-US"/>
          </a:p>
        </p:txBody>
      </p:sp>
      <p:sp>
        <p:nvSpPr>
          <p:cNvPr id="9" name="슬라이드 번호 개체 틀 8"/>
          <p:cNvSpPr>
            <a:spLocks noGrp="1"/>
          </p:cNvSpPr>
          <p:nvPr>
            <p:ph type="sldNum" sz="quarter" idx="12"/>
          </p:nvPr>
        </p:nvSpPr>
        <p:spPr/>
        <p:txBody>
          <a:bodyPr/>
          <a:lstStyle/>
          <a:p>
            <a:fld id="{04E80C02-FBF2-45A0-B8F2-D9238FECB719}" type="slidenum">
              <a:rPr lang="en-US" smtClean="0"/>
              <a:t>‹#›</a:t>
            </a:fld>
            <a:endParaRPr lang="en-US"/>
          </a:p>
        </p:txBody>
      </p:sp>
    </p:spTree>
    <p:extLst>
      <p:ext uri="{BB962C8B-B14F-4D97-AF65-F5344CB8AC3E}">
        <p14:creationId xmlns:p14="http://schemas.microsoft.com/office/powerpoint/2010/main" val="5057299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endParaRPr lang="en-US"/>
          </a:p>
        </p:txBody>
      </p:sp>
      <p:sp>
        <p:nvSpPr>
          <p:cNvPr id="3" name="날짜 개체 틀 2"/>
          <p:cNvSpPr>
            <a:spLocks noGrp="1"/>
          </p:cNvSpPr>
          <p:nvPr>
            <p:ph type="dt" sz="half" idx="10"/>
          </p:nvPr>
        </p:nvSpPr>
        <p:spPr/>
        <p:txBody>
          <a:bodyPr/>
          <a:lstStyle/>
          <a:p>
            <a:fld id="{AB8365DE-61D8-4283-87E7-25203A1C374D}" type="datetimeFigureOut">
              <a:rPr lang="en-US" smtClean="0"/>
              <a:t>4/22/2020</a:t>
            </a:fld>
            <a:endParaRPr lang="en-US"/>
          </a:p>
        </p:txBody>
      </p:sp>
      <p:sp>
        <p:nvSpPr>
          <p:cNvPr id="4" name="바닥글 개체 틀 3"/>
          <p:cNvSpPr>
            <a:spLocks noGrp="1"/>
          </p:cNvSpPr>
          <p:nvPr>
            <p:ph type="ftr" sz="quarter" idx="11"/>
          </p:nvPr>
        </p:nvSpPr>
        <p:spPr/>
        <p:txBody>
          <a:bodyPr/>
          <a:lstStyle/>
          <a:p>
            <a:endParaRPr lang="en-US"/>
          </a:p>
        </p:txBody>
      </p:sp>
      <p:sp>
        <p:nvSpPr>
          <p:cNvPr id="5" name="슬라이드 번호 개체 틀 4"/>
          <p:cNvSpPr>
            <a:spLocks noGrp="1"/>
          </p:cNvSpPr>
          <p:nvPr>
            <p:ph type="sldNum" sz="quarter" idx="12"/>
          </p:nvPr>
        </p:nvSpPr>
        <p:spPr/>
        <p:txBody>
          <a:bodyPr/>
          <a:lstStyle/>
          <a:p>
            <a:fld id="{04E80C02-FBF2-45A0-B8F2-D9238FECB719}" type="slidenum">
              <a:rPr lang="en-US" smtClean="0"/>
              <a:t>‹#›</a:t>
            </a:fld>
            <a:endParaRPr lang="en-US"/>
          </a:p>
        </p:txBody>
      </p:sp>
    </p:spTree>
    <p:extLst>
      <p:ext uri="{BB962C8B-B14F-4D97-AF65-F5344CB8AC3E}">
        <p14:creationId xmlns:p14="http://schemas.microsoft.com/office/powerpoint/2010/main" val="155563830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AB8365DE-61D8-4283-87E7-25203A1C374D}" type="datetimeFigureOut">
              <a:rPr lang="en-US" smtClean="0"/>
              <a:t>4/22/2020</a:t>
            </a:fld>
            <a:endParaRPr lang="en-US"/>
          </a:p>
        </p:txBody>
      </p:sp>
      <p:sp>
        <p:nvSpPr>
          <p:cNvPr id="3" name="바닥글 개체 틀 2"/>
          <p:cNvSpPr>
            <a:spLocks noGrp="1"/>
          </p:cNvSpPr>
          <p:nvPr>
            <p:ph type="ftr" sz="quarter" idx="11"/>
          </p:nvPr>
        </p:nvSpPr>
        <p:spPr/>
        <p:txBody>
          <a:bodyPr/>
          <a:lstStyle/>
          <a:p>
            <a:endParaRPr lang="en-US"/>
          </a:p>
        </p:txBody>
      </p:sp>
      <p:sp>
        <p:nvSpPr>
          <p:cNvPr id="4" name="슬라이드 번호 개체 틀 3"/>
          <p:cNvSpPr>
            <a:spLocks noGrp="1"/>
          </p:cNvSpPr>
          <p:nvPr>
            <p:ph type="sldNum" sz="quarter" idx="12"/>
          </p:nvPr>
        </p:nvSpPr>
        <p:spPr/>
        <p:txBody>
          <a:bodyPr/>
          <a:lstStyle/>
          <a:p>
            <a:fld id="{04E80C02-FBF2-45A0-B8F2-D9238FECB719}" type="slidenum">
              <a:rPr lang="en-US" smtClean="0"/>
              <a:t>‹#›</a:t>
            </a:fld>
            <a:endParaRPr lang="en-US"/>
          </a:p>
        </p:txBody>
      </p:sp>
    </p:spTree>
    <p:extLst>
      <p:ext uri="{BB962C8B-B14F-4D97-AF65-F5344CB8AC3E}">
        <p14:creationId xmlns:p14="http://schemas.microsoft.com/office/powerpoint/2010/main" val="149565161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endParaRPr lang="en-US"/>
          </a:p>
        </p:txBody>
      </p:sp>
      <p:sp>
        <p:nvSpPr>
          <p:cNvPr id="3" name="내용 개체 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4" name="텍스트 개체 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날짜 개체 틀 4"/>
          <p:cNvSpPr>
            <a:spLocks noGrp="1"/>
          </p:cNvSpPr>
          <p:nvPr>
            <p:ph type="dt" sz="half" idx="10"/>
          </p:nvPr>
        </p:nvSpPr>
        <p:spPr/>
        <p:txBody>
          <a:bodyPr/>
          <a:lstStyle/>
          <a:p>
            <a:fld id="{AB8365DE-61D8-4283-87E7-25203A1C374D}" type="datetimeFigureOut">
              <a:rPr lang="en-US" smtClean="0"/>
              <a:t>4/22/2020</a:t>
            </a:fld>
            <a:endParaRPr lang="en-US"/>
          </a:p>
        </p:txBody>
      </p:sp>
      <p:sp>
        <p:nvSpPr>
          <p:cNvPr id="6" name="바닥글 개체 틀 5"/>
          <p:cNvSpPr>
            <a:spLocks noGrp="1"/>
          </p:cNvSpPr>
          <p:nvPr>
            <p:ph type="ftr" sz="quarter" idx="11"/>
          </p:nvPr>
        </p:nvSpPr>
        <p:spPr/>
        <p:txBody>
          <a:bodyPr/>
          <a:lstStyle/>
          <a:p>
            <a:endParaRPr lang="en-US"/>
          </a:p>
        </p:txBody>
      </p:sp>
      <p:sp>
        <p:nvSpPr>
          <p:cNvPr id="7" name="슬라이드 번호 개체 틀 6"/>
          <p:cNvSpPr>
            <a:spLocks noGrp="1"/>
          </p:cNvSpPr>
          <p:nvPr>
            <p:ph type="sldNum" sz="quarter" idx="12"/>
          </p:nvPr>
        </p:nvSpPr>
        <p:spPr/>
        <p:txBody>
          <a:bodyPr/>
          <a:lstStyle/>
          <a:p>
            <a:fld id="{04E80C02-FBF2-45A0-B8F2-D9238FECB719}" type="slidenum">
              <a:rPr lang="en-US" smtClean="0"/>
              <a:t>‹#›</a:t>
            </a:fld>
            <a:endParaRPr lang="en-US"/>
          </a:p>
        </p:txBody>
      </p:sp>
    </p:spTree>
    <p:extLst>
      <p:ext uri="{BB962C8B-B14F-4D97-AF65-F5344CB8AC3E}">
        <p14:creationId xmlns:p14="http://schemas.microsoft.com/office/powerpoint/2010/main" val="74738158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endParaRPr lang="en-US"/>
          </a:p>
        </p:txBody>
      </p:sp>
      <p:sp>
        <p:nvSpPr>
          <p:cNvPr id="3" name="그림 개체 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텍스트 개체 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날짜 개체 틀 4"/>
          <p:cNvSpPr>
            <a:spLocks noGrp="1"/>
          </p:cNvSpPr>
          <p:nvPr>
            <p:ph type="dt" sz="half" idx="10"/>
          </p:nvPr>
        </p:nvSpPr>
        <p:spPr/>
        <p:txBody>
          <a:bodyPr/>
          <a:lstStyle/>
          <a:p>
            <a:fld id="{AB8365DE-61D8-4283-87E7-25203A1C374D}" type="datetimeFigureOut">
              <a:rPr lang="en-US" smtClean="0"/>
              <a:t>4/22/2020</a:t>
            </a:fld>
            <a:endParaRPr lang="en-US"/>
          </a:p>
        </p:txBody>
      </p:sp>
      <p:sp>
        <p:nvSpPr>
          <p:cNvPr id="6" name="바닥글 개체 틀 5"/>
          <p:cNvSpPr>
            <a:spLocks noGrp="1"/>
          </p:cNvSpPr>
          <p:nvPr>
            <p:ph type="ftr" sz="quarter" idx="11"/>
          </p:nvPr>
        </p:nvSpPr>
        <p:spPr/>
        <p:txBody>
          <a:bodyPr/>
          <a:lstStyle/>
          <a:p>
            <a:endParaRPr lang="en-US"/>
          </a:p>
        </p:txBody>
      </p:sp>
      <p:sp>
        <p:nvSpPr>
          <p:cNvPr id="7" name="슬라이드 번호 개체 틀 6"/>
          <p:cNvSpPr>
            <a:spLocks noGrp="1"/>
          </p:cNvSpPr>
          <p:nvPr>
            <p:ph type="sldNum" sz="quarter" idx="12"/>
          </p:nvPr>
        </p:nvSpPr>
        <p:spPr/>
        <p:txBody>
          <a:bodyPr/>
          <a:lstStyle/>
          <a:p>
            <a:fld id="{04E80C02-FBF2-45A0-B8F2-D9238FECB719}" type="slidenum">
              <a:rPr lang="en-US" smtClean="0"/>
              <a:t>‹#›</a:t>
            </a:fld>
            <a:endParaRPr lang="en-US"/>
          </a:p>
        </p:txBody>
      </p:sp>
    </p:spTree>
    <p:extLst>
      <p:ext uri="{BB962C8B-B14F-4D97-AF65-F5344CB8AC3E}">
        <p14:creationId xmlns:p14="http://schemas.microsoft.com/office/powerpoint/2010/main" val="109981739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o-KR" altLang="en-US"/>
              <a:t>마스터 제목 스타일 편집</a:t>
            </a:r>
            <a:endParaRPr lang="en-US"/>
          </a:p>
        </p:txBody>
      </p:sp>
      <p:sp>
        <p:nvSpPr>
          <p:cNvPr id="3" name="텍스트 개체 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4" name="날짜 개체 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365DE-61D8-4283-87E7-25203A1C374D}" type="datetimeFigureOut">
              <a:rPr lang="en-US" smtClean="0"/>
              <a:t>4/22/2020</a:t>
            </a:fld>
            <a:endParaRPr lang="en-US"/>
          </a:p>
        </p:txBody>
      </p:sp>
      <p:sp>
        <p:nvSpPr>
          <p:cNvPr id="5" name="바닥글 개체 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슬라이드 번호 개체 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E80C02-FBF2-45A0-B8F2-D9238FECB719}" type="slidenum">
              <a:rPr lang="en-US" smtClean="0"/>
              <a:t>‹#›</a:t>
            </a:fld>
            <a:endParaRPr lang="en-US"/>
          </a:p>
        </p:txBody>
      </p:sp>
    </p:spTree>
    <p:extLst>
      <p:ext uri="{BB962C8B-B14F-4D97-AF65-F5344CB8AC3E}">
        <p14:creationId xmlns:p14="http://schemas.microsoft.com/office/powerpoint/2010/main" val="951041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esheninger.blogspot.com/2018/06/reflective-learning-as-new-normal.html" TargetMode="External"/><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hyperlink" Target="https://creativecommons.org/licenses/by/3.0/"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doi.org/10.1007/s10648-015-9320-8"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evergreenleaf.blogspot.com/2013/04/my-first-blog-award-liebster.html" TargetMode="External"/><Relationship Id="rId2" Type="http://schemas.openxmlformats.org/officeDocument/2006/relationships/image" Target="../media/image11.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spring.org.uk/2008/01/how-to-be-happy-confucian-style.php" TargetMode="Externa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hyperlink" Target="https://creativecommons.org/licenses/by-nc/3.0/"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newscollab.org/2018/01/31/best-practice-lifting-the-curtain/"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s://creativecommons.org/licenses/by-sa/3.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hyperlink" Target="https://www.iphone-droid.net/article-wechat-celebrates-new-year/" TargetMode="External"/><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hyperlink" Target="https://creativecommons.org/licenses/by-nc/3.0/"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16F9E488-0718-4E1E-9D12-26779F6062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09BE6F6B-19BD-443C-8FB0-FA45F13F95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539505" cy="6857542"/>
          </a:xfrm>
          <a:custGeom>
            <a:avLst/>
            <a:gdLst>
              <a:gd name="connsiteX0" fmla="*/ 0 w 7539505"/>
              <a:gd name="connsiteY0" fmla="*/ 0 h 6857542"/>
              <a:gd name="connsiteX1" fmla="*/ 6392832 w 7539505"/>
              <a:gd name="connsiteY1" fmla="*/ 0 h 6857542"/>
              <a:gd name="connsiteX2" fmla="*/ 6405479 w 7539505"/>
              <a:gd name="connsiteY2" fmla="*/ 31774 h 6857542"/>
              <a:gd name="connsiteX3" fmla="*/ 7460487 w 7539505"/>
              <a:gd name="connsiteY3" fmla="*/ 2682457 h 6857542"/>
              <a:gd name="connsiteX4" fmla="*/ 7460487 w 7539505"/>
              <a:gd name="connsiteY4" fmla="*/ 3752208 h 6857542"/>
              <a:gd name="connsiteX5" fmla="*/ 6302983 w 7539505"/>
              <a:gd name="connsiteY5" fmla="*/ 6660411 h 6857542"/>
              <a:gd name="connsiteX6" fmla="*/ 6224521 w 7539505"/>
              <a:gd name="connsiteY6" fmla="*/ 6857542 h 6857542"/>
              <a:gd name="connsiteX7" fmla="*/ 0 w 7539505"/>
              <a:gd name="connsiteY7" fmla="*/ 6857542 h 6857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39505" h="6857542">
                <a:moveTo>
                  <a:pt x="0" y="0"/>
                </a:moveTo>
                <a:lnTo>
                  <a:pt x="6392832" y="0"/>
                </a:lnTo>
                <a:lnTo>
                  <a:pt x="6405479" y="31774"/>
                </a:lnTo>
                <a:cubicBezTo>
                  <a:pt x="7460487" y="2682457"/>
                  <a:pt x="7460487" y="2682457"/>
                  <a:pt x="7460487" y="2682457"/>
                </a:cubicBezTo>
                <a:cubicBezTo>
                  <a:pt x="7565845" y="2988100"/>
                  <a:pt x="7565845" y="3446565"/>
                  <a:pt x="7460487" y="3752208"/>
                </a:cubicBezTo>
                <a:cubicBezTo>
                  <a:pt x="6976500" y="4968215"/>
                  <a:pt x="6598385" y="5918220"/>
                  <a:pt x="6302983" y="6660411"/>
                </a:cubicBezTo>
                <a:lnTo>
                  <a:pt x="6224521" y="6857542"/>
                </a:lnTo>
                <a:lnTo>
                  <a:pt x="0" y="6857542"/>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46" name="Group 45">
            <a:extLst>
              <a:ext uri="{FF2B5EF4-FFF2-40B4-BE49-F238E27FC236}">
                <a16:creationId xmlns:a16="http://schemas.microsoft.com/office/drawing/2014/main" id="{92AAE609-C327-4952-BB48-254E9015AD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293178" y="681628"/>
            <a:ext cx="1562267" cy="1172973"/>
            <a:chOff x="7493121" y="1000124"/>
            <a:chExt cx="1562267" cy="1172973"/>
          </a:xfrm>
        </p:grpSpPr>
        <p:sp>
          <p:nvSpPr>
            <p:cNvPr id="47" name="Freeform 5">
              <a:extLst>
                <a:ext uri="{FF2B5EF4-FFF2-40B4-BE49-F238E27FC236}">
                  <a16:creationId xmlns:a16="http://schemas.microsoft.com/office/drawing/2014/main" id="{94F06CAB-1C7B-4E12-B1B8-5F7067FDAD1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493121" y="1348782"/>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48" name="Freeform 5">
              <a:extLst>
                <a:ext uri="{FF2B5EF4-FFF2-40B4-BE49-F238E27FC236}">
                  <a16:creationId xmlns:a16="http://schemas.microsoft.com/office/drawing/2014/main" id="{48448472-893D-4CE9-9024-B0F79813BF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293221" y="1000124"/>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grpSp>
      <p:sp>
        <p:nvSpPr>
          <p:cNvPr id="2" name="제목 1"/>
          <p:cNvSpPr>
            <a:spLocks noGrp="1"/>
          </p:cNvSpPr>
          <p:nvPr>
            <p:ph type="ctrTitle"/>
          </p:nvPr>
        </p:nvSpPr>
        <p:spPr>
          <a:xfrm>
            <a:off x="539414" y="1270007"/>
            <a:ext cx="5845097" cy="4317987"/>
          </a:xfrm>
        </p:spPr>
        <p:txBody>
          <a:bodyPr anchor="ctr">
            <a:normAutofit/>
          </a:bodyPr>
          <a:lstStyle/>
          <a:p>
            <a:pPr algn="r"/>
            <a:r>
              <a:rPr lang="en-US" sz="2300" b="1" dirty="0">
                <a:solidFill>
                  <a:schemeClr val="bg1"/>
                </a:solidFill>
              </a:rPr>
              <a:t>In-Service Middle School English Teachers’ Perceptions of Their Beliefs, Knowledge, Practices in Developing Self-Regulated Learners in China</a:t>
            </a:r>
            <a:br>
              <a:rPr lang="en-US" sz="2300" b="1" dirty="0">
                <a:solidFill>
                  <a:schemeClr val="bg1"/>
                </a:solidFill>
              </a:rPr>
            </a:br>
            <a:r>
              <a:rPr lang="en-US" sz="2300" b="1" dirty="0">
                <a:solidFill>
                  <a:schemeClr val="bg1"/>
                </a:solidFill>
              </a:rPr>
              <a:t> </a:t>
            </a:r>
            <a:br>
              <a:rPr lang="en-US" sz="2300" dirty="0">
                <a:solidFill>
                  <a:schemeClr val="bg1"/>
                </a:solidFill>
              </a:rPr>
            </a:br>
            <a:r>
              <a:rPr lang="en-US" sz="2300" dirty="0">
                <a:solidFill>
                  <a:schemeClr val="bg1"/>
                </a:solidFill>
              </a:rPr>
              <a:t> </a:t>
            </a:r>
            <a:br>
              <a:rPr lang="en-US" sz="2300" dirty="0">
                <a:solidFill>
                  <a:schemeClr val="bg1"/>
                </a:solidFill>
              </a:rPr>
            </a:br>
            <a:r>
              <a:rPr lang="en-US" sz="2300" dirty="0">
                <a:solidFill>
                  <a:schemeClr val="bg1"/>
                </a:solidFill>
              </a:rPr>
              <a:t> </a:t>
            </a:r>
            <a:br>
              <a:rPr lang="en-US" sz="2300" dirty="0">
                <a:solidFill>
                  <a:schemeClr val="bg1"/>
                </a:solidFill>
              </a:rPr>
            </a:br>
            <a:r>
              <a:rPr lang="en-US" sz="2300" dirty="0">
                <a:solidFill>
                  <a:schemeClr val="bg1"/>
                </a:solidFill>
              </a:rPr>
              <a:t>Lei Wang</a:t>
            </a:r>
            <a:br>
              <a:rPr lang="en-US" sz="2300" dirty="0">
                <a:solidFill>
                  <a:schemeClr val="bg1"/>
                </a:solidFill>
              </a:rPr>
            </a:br>
            <a:r>
              <a:rPr lang="en-US" sz="2300" dirty="0">
                <a:solidFill>
                  <a:schemeClr val="bg1"/>
                </a:solidFill>
              </a:rPr>
              <a:t> </a:t>
            </a:r>
            <a:br>
              <a:rPr lang="en-US" sz="2300" dirty="0">
                <a:solidFill>
                  <a:schemeClr val="bg1"/>
                </a:solidFill>
              </a:rPr>
            </a:br>
            <a:r>
              <a:rPr lang="en-US" sz="2300" dirty="0">
                <a:solidFill>
                  <a:schemeClr val="bg1"/>
                </a:solidFill>
              </a:rPr>
              <a:t>Syracuse University</a:t>
            </a:r>
            <a:br>
              <a:rPr lang="en-US" sz="2300" dirty="0">
                <a:solidFill>
                  <a:schemeClr val="bg1"/>
                </a:solidFill>
              </a:rPr>
            </a:br>
            <a:r>
              <a:rPr lang="en-US" sz="2300" dirty="0">
                <a:solidFill>
                  <a:schemeClr val="bg1"/>
                </a:solidFill>
              </a:rPr>
              <a:t> </a:t>
            </a:r>
            <a:br>
              <a:rPr lang="en-US" sz="2300" dirty="0">
                <a:solidFill>
                  <a:schemeClr val="bg1"/>
                </a:solidFill>
              </a:rPr>
            </a:br>
            <a:r>
              <a:rPr lang="en-US" sz="2300" dirty="0">
                <a:solidFill>
                  <a:schemeClr val="bg1"/>
                </a:solidFill>
              </a:rPr>
              <a:t>April </a:t>
            </a:r>
            <a:r>
              <a:rPr lang="en-US" altLang="zh-CN" sz="2300" dirty="0">
                <a:solidFill>
                  <a:schemeClr val="bg1"/>
                </a:solidFill>
              </a:rPr>
              <a:t>20</a:t>
            </a:r>
            <a:r>
              <a:rPr lang="en-US" sz="2300" dirty="0">
                <a:solidFill>
                  <a:schemeClr val="bg1"/>
                </a:solidFill>
              </a:rPr>
              <a:t>, 2020</a:t>
            </a:r>
          </a:p>
        </p:txBody>
      </p:sp>
      <p:sp>
        <p:nvSpPr>
          <p:cNvPr id="3" name="부제목 2"/>
          <p:cNvSpPr>
            <a:spLocks noGrp="1"/>
          </p:cNvSpPr>
          <p:nvPr>
            <p:ph type="subTitle" idx="1"/>
          </p:nvPr>
        </p:nvSpPr>
        <p:spPr>
          <a:xfrm>
            <a:off x="7792278" y="2251873"/>
            <a:ext cx="3681454" cy="2354256"/>
          </a:xfrm>
        </p:spPr>
        <p:txBody>
          <a:bodyPr anchor="ctr">
            <a:normAutofit/>
          </a:bodyPr>
          <a:lstStyle/>
          <a:p>
            <a:pPr algn="l"/>
            <a:r>
              <a:rPr lang="en-US"/>
              <a:t> </a:t>
            </a:r>
          </a:p>
          <a:p>
            <a:pPr algn="l"/>
            <a:endParaRPr lang="en-US"/>
          </a:p>
        </p:txBody>
      </p:sp>
    </p:spTree>
    <p:extLst>
      <p:ext uri="{BB962C8B-B14F-4D97-AF65-F5344CB8AC3E}">
        <p14:creationId xmlns:p14="http://schemas.microsoft.com/office/powerpoint/2010/main" val="150220341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8">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0">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제목 1"/>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Research procedures</a:t>
            </a:r>
          </a:p>
        </p:txBody>
      </p:sp>
      <p:pic>
        <p:nvPicPr>
          <p:cNvPr id="4" name="Picture 3">
            <a:extLst>
              <a:ext uri="{FF2B5EF4-FFF2-40B4-BE49-F238E27FC236}">
                <a16:creationId xmlns:a16="http://schemas.microsoft.com/office/drawing/2014/main" id="{AAF7E34F-8540-442D-A995-98D1CB532884}"/>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3629025" y="209551"/>
            <a:ext cx="8410575" cy="6486524"/>
          </a:xfrm>
          <a:prstGeom prst="rect">
            <a:avLst/>
          </a:prstGeom>
          <a:noFill/>
        </p:spPr>
      </p:pic>
    </p:spTree>
    <p:extLst>
      <p:ext uri="{BB962C8B-B14F-4D97-AF65-F5344CB8AC3E}">
        <p14:creationId xmlns:p14="http://schemas.microsoft.com/office/powerpoint/2010/main" val="105740532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제목 1"/>
          <p:cNvSpPr>
            <a:spLocks noGrp="1"/>
          </p:cNvSpPr>
          <p:nvPr>
            <p:ph type="title"/>
          </p:nvPr>
        </p:nvSpPr>
        <p:spPr>
          <a:xfrm>
            <a:off x="804671" y="640263"/>
            <a:ext cx="3284331" cy="5254510"/>
          </a:xfrm>
        </p:spPr>
        <p:txBody>
          <a:bodyPr>
            <a:normAutofit/>
          </a:bodyPr>
          <a:lstStyle/>
          <a:p>
            <a:r>
              <a:rPr lang="en-US" dirty="0"/>
              <a:t>Findings with Research Question 1</a:t>
            </a:r>
          </a:p>
        </p:txBody>
      </p:sp>
      <p:sp>
        <p:nvSpPr>
          <p:cNvPr id="3" name="내용 개체 틀 2"/>
          <p:cNvSpPr>
            <a:spLocks noGrp="1"/>
          </p:cNvSpPr>
          <p:nvPr>
            <p:ph idx="1"/>
          </p:nvPr>
        </p:nvSpPr>
        <p:spPr>
          <a:xfrm>
            <a:off x="5358383" y="640263"/>
            <a:ext cx="6140889" cy="5254510"/>
          </a:xfrm>
        </p:spPr>
        <p:txBody>
          <a:bodyPr anchor="ctr">
            <a:normAutofit/>
          </a:bodyPr>
          <a:lstStyle/>
          <a:p>
            <a:r>
              <a:rPr lang="en-US" sz="2000" dirty="0">
                <a:solidFill>
                  <a:schemeClr val="bg1"/>
                </a:solidFill>
              </a:rPr>
              <a:t>In line with the research questions, these data were analyzed using SPSS 22.0, descriptive statistics and inferential multiple linear regression (MLR). </a:t>
            </a:r>
          </a:p>
          <a:p>
            <a:r>
              <a:rPr lang="en-US" sz="2000" i="1" dirty="0">
                <a:solidFill>
                  <a:schemeClr val="bg1"/>
                </a:solidFill>
              </a:rPr>
              <a:t>Research Question 1: The importance of teaching students SRL strategies and skills</a:t>
            </a:r>
            <a:endParaRPr lang="en-US" sz="2000" dirty="0">
              <a:solidFill>
                <a:schemeClr val="bg1"/>
              </a:solidFill>
            </a:endParaRPr>
          </a:p>
          <a:p>
            <a:r>
              <a:rPr lang="en-US" sz="2000" dirty="0">
                <a:solidFill>
                  <a:srgbClr val="FF0000"/>
                </a:solidFill>
              </a:rPr>
              <a:t>Descriptive statistics were used to answer RQ1. The responses to Item 2 probing into in-service English teachers’ perceptions of the importance of teaching students SRL strategies and skills. With a Likert scale of 1-5, 1 being strongly agree and 5 strongly disagree, the mean scores of the importance of teaching students SRL strategies and skills was 1.61 while ranging from 1 to 4 scores chosen from 23 respondents, which means the mean score is between “strongly agree” and “agree” as seen in Table 1.</a:t>
            </a:r>
            <a:r>
              <a:rPr lang="zh-CN" altLang="en-US" sz="2000" dirty="0">
                <a:solidFill>
                  <a:srgbClr val="FF0000"/>
                </a:solidFill>
              </a:rPr>
              <a:t>（改成柱状图或饼图）</a:t>
            </a:r>
            <a:endParaRPr lang="en-US" sz="2000" dirty="0">
              <a:solidFill>
                <a:srgbClr val="FF0000"/>
              </a:solidFill>
            </a:endParaRPr>
          </a:p>
        </p:txBody>
      </p:sp>
      <p:pic>
        <p:nvPicPr>
          <p:cNvPr id="4" name="图片 3"/>
          <p:cNvPicPr>
            <a:picLocks noChangeAspect="1"/>
          </p:cNvPicPr>
          <p:nvPr/>
        </p:nvPicPr>
        <p:blipFill>
          <a:blip r:embed="rId2"/>
          <a:stretch>
            <a:fillRect/>
          </a:stretch>
        </p:blipFill>
        <p:spPr>
          <a:xfrm>
            <a:off x="5358382" y="2686317"/>
            <a:ext cx="6140889" cy="3690070"/>
          </a:xfrm>
          <a:prstGeom prst="rect">
            <a:avLst/>
          </a:prstGeom>
        </p:spPr>
      </p:pic>
    </p:spTree>
    <p:extLst>
      <p:ext uri="{BB962C8B-B14F-4D97-AF65-F5344CB8AC3E}">
        <p14:creationId xmlns:p14="http://schemas.microsoft.com/office/powerpoint/2010/main" val="373915513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19D093C-27FB-4032-B282-42C4563F2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9454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35EE815E-1BD3-4777-B652-6D98825BF6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7290" y="681628"/>
            <a:ext cx="1128382" cy="847206"/>
            <a:chOff x="668003" y="1684057"/>
            <a:chExt cx="1128382" cy="847206"/>
          </a:xfrm>
        </p:grpSpPr>
        <p:sp>
          <p:nvSpPr>
            <p:cNvPr id="13" name="Freeform 5">
              <a:extLst>
                <a:ext uri="{FF2B5EF4-FFF2-40B4-BE49-F238E27FC236}">
                  <a16:creationId xmlns:a16="http://schemas.microsoft.com/office/drawing/2014/main" id="{E6692982-4A7D-4392-87CD-F0CD4B027D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14" name="Freeform 5">
              <a:extLst>
                <a:ext uri="{FF2B5EF4-FFF2-40B4-BE49-F238E27FC236}">
                  <a16:creationId xmlns:a16="http://schemas.microsoft.com/office/drawing/2014/main" id="{196485F7-F277-4123-AC53-98EA4C858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grpSp>
      <p:sp>
        <p:nvSpPr>
          <p:cNvPr id="2" name="제목 1"/>
          <p:cNvSpPr>
            <a:spLocks noGrp="1"/>
          </p:cNvSpPr>
          <p:nvPr>
            <p:ph type="title"/>
          </p:nvPr>
        </p:nvSpPr>
        <p:spPr>
          <a:xfrm>
            <a:off x="767290" y="1166932"/>
            <a:ext cx="3582073" cy="4279709"/>
          </a:xfrm>
        </p:spPr>
        <p:txBody>
          <a:bodyPr anchor="ctr">
            <a:normAutofit/>
          </a:bodyPr>
          <a:lstStyle/>
          <a:p>
            <a:r>
              <a:rPr lang="en-US" sz="4800" dirty="0">
                <a:solidFill>
                  <a:schemeClr val="bg1"/>
                </a:solidFill>
              </a:rPr>
              <a:t>Findings with Research Question 2</a:t>
            </a:r>
          </a:p>
        </p:txBody>
      </p:sp>
      <p:sp>
        <p:nvSpPr>
          <p:cNvPr id="3" name="내용 개체 틀 2"/>
          <p:cNvSpPr>
            <a:spLocks noGrp="1"/>
          </p:cNvSpPr>
          <p:nvPr>
            <p:ph idx="1"/>
          </p:nvPr>
        </p:nvSpPr>
        <p:spPr>
          <a:xfrm>
            <a:off x="5573864" y="1166933"/>
            <a:ext cx="5964544" cy="5064185"/>
          </a:xfrm>
        </p:spPr>
        <p:txBody>
          <a:bodyPr anchor="ctr">
            <a:normAutofit/>
          </a:bodyPr>
          <a:lstStyle/>
          <a:p>
            <a:pPr>
              <a:lnSpc>
                <a:spcPct val="200000"/>
              </a:lnSpc>
            </a:pPr>
            <a:r>
              <a:rPr lang="en-US" sz="1800" i="1" dirty="0">
                <a:latin typeface="Times New Roman" panose="02020603050405020304" pitchFamily="18" charset="0"/>
                <a:cs typeface="Times New Roman" panose="02020603050405020304" pitchFamily="18" charset="0"/>
              </a:rPr>
              <a:t>Research Question 2: The teachers' beliefs towards developing self-regulated learners </a:t>
            </a:r>
            <a:endParaRPr lang="en-US" sz="1800" dirty="0">
              <a:latin typeface="Times New Roman" panose="02020603050405020304" pitchFamily="18" charset="0"/>
              <a:cs typeface="Times New Roman" panose="02020603050405020304" pitchFamily="18" charset="0"/>
            </a:endParaRPr>
          </a:p>
          <a:p>
            <a:pPr>
              <a:lnSpc>
                <a:spcPct val="200000"/>
              </a:lnSpc>
            </a:pPr>
            <a:r>
              <a:rPr lang="en-US" sz="1800" dirty="0">
                <a:latin typeface="Times New Roman" panose="02020603050405020304" pitchFamily="18" charset="0"/>
                <a:cs typeface="Times New Roman" panose="02020603050405020304" pitchFamily="18" charset="0"/>
              </a:rPr>
              <a:t>Similarly, descriptive statistics were also used to answer RQ2. The mean scores of each item in Table 1 were moderately low, ranging from 1.43 to 2.27. The participants’ mean score is between “strongly agree” and “neutral” as seen in Table 1.</a:t>
            </a:r>
          </a:p>
          <a:p>
            <a:pPr marL="0" indent="0">
              <a:lnSpc>
                <a:spcPct val="200000"/>
              </a:lnSpc>
              <a:buNone/>
            </a:pP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134614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B761509-3B9A-49A6-A84B-C3D8681169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91DE43FD-EB47-414A-B0AB-169B0FFFA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272922" cy="6858000"/>
          </a:xfrm>
          <a:custGeom>
            <a:avLst/>
            <a:gdLst>
              <a:gd name="connsiteX0" fmla="*/ 0 w 9272922"/>
              <a:gd name="connsiteY0" fmla="*/ 0 h 6858000"/>
              <a:gd name="connsiteX1" fmla="*/ 1733417 w 9272922"/>
              <a:gd name="connsiteY1" fmla="*/ 0 h 6858000"/>
              <a:gd name="connsiteX2" fmla="*/ 3307976 w 9272922"/>
              <a:gd name="connsiteY2" fmla="*/ 0 h 6858000"/>
              <a:gd name="connsiteX3" fmla="*/ 8126249 w 9272922"/>
              <a:gd name="connsiteY3" fmla="*/ 0 h 6858000"/>
              <a:gd name="connsiteX4" fmla="*/ 8138896 w 9272922"/>
              <a:gd name="connsiteY4" fmla="*/ 31774 h 6858000"/>
              <a:gd name="connsiteX5" fmla="*/ 9193904 w 9272922"/>
              <a:gd name="connsiteY5" fmla="*/ 2682457 h 6858000"/>
              <a:gd name="connsiteX6" fmla="*/ 9193904 w 9272922"/>
              <a:gd name="connsiteY6" fmla="*/ 3752208 h 6858000"/>
              <a:gd name="connsiteX7" fmla="*/ 8036400 w 9272922"/>
              <a:gd name="connsiteY7" fmla="*/ 6660411 h 6858000"/>
              <a:gd name="connsiteX8" fmla="*/ 7957938 w 9272922"/>
              <a:gd name="connsiteY8" fmla="*/ 6857542 h 6858000"/>
              <a:gd name="connsiteX9" fmla="*/ 3307976 w 9272922"/>
              <a:gd name="connsiteY9" fmla="*/ 6857542 h 6858000"/>
              <a:gd name="connsiteX10" fmla="*/ 3307976 w 9272922"/>
              <a:gd name="connsiteY10" fmla="*/ 6858000 h 6858000"/>
              <a:gd name="connsiteX11" fmla="*/ 0 w 9272922"/>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272922" h="6858000">
                <a:moveTo>
                  <a:pt x="0" y="0"/>
                </a:moveTo>
                <a:lnTo>
                  <a:pt x="1733417" y="0"/>
                </a:lnTo>
                <a:lnTo>
                  <a:pt x="3307976" y="0"/>
                </a:lnTo>
                <a:lnTo>
                  <a:pt x="8126249" y="0"/>
                </a:lnTo>
                <a:lnTo>
                  <a:pt x="8138896" y="31774"/>
                </a:lnTo>
                <a:cubicBezTo>
                  <a:pt x="9193904" y="2682457"/>
                  <a:pt x="9193904" y="2682457"/>
                  <a:pt x="9193904" y="2682457"/>
                </a:cubicBezTo>
                <a:cubicBezTo>
                  <a:pt x="9299262" y="2988100"/>
                  <a:pt x="9299262" y="3446565"/>
                  <a:pt x="9193904" y="3752208"/>
                </a:cubicBezTo>
                <a:cubicBezTo>
                  <a:pt x="8709916" y="4968215"/>
                  <a:pt x="8331802" y="5918220"/>
                  <a:pt x="8036400" y="6660411"/>
                </a:cubicBezTo>
                <a:lnTo>
                  <a:pt x="7957938" y="6857542"/>
                </a:lnTo>
                <a:lnTo>
                  <a:pt x="3307976" y="6857542"/>
                </a:lnTo>
                <a:lnTo>
                  <a:pt x="3307976"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Content Placeholder 3">
            <a:extLst>
              <a:ext uri="{FF2B5EF4-FFF2-40B4-BE49-F238E27FC236}">
                <a16:creationId xmlns:a16="http://schemas.microsoft.com/office/drawing/2014/main" id="{9EF4985A-17D1-459B-9C37-723F6483B1D9}"/>
              </a:ext>
            </a:extLst>
          </p:cNvPr>
          <p:cNvPicPr>
            <a:picLocks noGrp="1" noChangeAspect="1"/>
          </p:cNvPicPr>
          <p:nvPr>
            <p:ph idx="1"/>
          </p:nvPr>
        </p:nvPicPr>
        <p:blipFill rotWithShape="1">
          <a:blip r:embed="rId2"/>
          <a:srcRect b="5434"/>
          <a:stretch/>
        </p:blipFill>
        <p:spPr>
          <a:xfrm>
            <a:off x="292231" y="666259"/>
            <a:ext cx="7692272" cy="5791101"/>
          </a:xfrm>
          <a:prstGeom prst="rect">
            <a:avLst/>
          </a:prstGeom>
        </p:spPr>
      </p:pic>
      <p:grpSp>
        <p:nvGrpSpPr>
          <p:cNvPr id="13" name="Group 12">
            <a:extLst>
              <a:ext uri="{FF2B5EF4-FFF2-40B4-BE49-F238E27FC236}">
                <a16:creationId xmlns:a16="http://schemas.microsoft.com/office/drawing/2014/main" id="{58495BCC-CE77-4CC2-952E-846F41119FD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160561" y="1075188"/>
            <a:ext cx="1562267" cy="1172973"/>
            <a:chOff x="9160561" y="1075188"/>
            <a:chExt cx="1562267" cy="1172973"/>
          </a:xfrm>
        </p:grpSpPr>
        <p:sp>
          <p:nvSpPr>
            <p:cNvPr id="14" name="Freeform 5">
              <a:extLst>
                <a:ext uri="{FF2B5EF4-FFF2-40B4-BE49-F238E27FC236}">
                  <a16:creationId xmlns:a16="http://schemas.microsoft.com/office/drawing/2014/main" id="{1B42538B-E30F-4967-A6C1-8EBA775F4D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160561" y="1423846"/>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15" name="Freeform 5">
              <a:extLst>
                <a:ext uri="{FF2B5EF4-FFF2-40B4-BE49-F238E27FC236}">
                  <a16:creationId xmlns:a16="http://schemas.microsoft.com/office/drawing/2014/main" id="{9A6BD9AC-4DE7-4B20-8547-4E3B375C21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960661" y="1075188"/>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grpSp>
      <p:sp>
        <p:nvSpPr>
          <p:cNvPr id="2" name="Rectangle 1">
            <a:extLst>
              <a:ext uri="{FF2B5EF4-FFF2-40B4-BE49-F238E27FC236}">
                <a16:creationId xmlns:a16="http://schemas.microsoft.com/office/drawing/2014/main" id="{7DEDB90A-9829-4F80-9B19-D6F5AE156B0C}"/>
              </a:ext>
            </a:extLst>
          </p:cNvPr>
          <p:cNvSpPr/>
          <p:nvPr/>
        </p:nvSpPr>
        <p:spPr>
          <a:xfrm>
            <a:off x="292231" y="2876365"/>
            <a:ext cx="7617773" cy="390618"/>
          </a:xfrm>
          <a:prstGeom prst="rect">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6540245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19D093C-27FB-4032-B282-42C4563F2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9454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35EE815E-1BD3-4777-B652-6D98825BF6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7290" y="681628"/>
            <a:ext cx="1128382" cy="847206"/>
            <a:chOff x="668003" y="1684057"/>
            <a:chExt cx="1128382" cy="847206"/>
          </a:xfrm>
        </p:grpSpPr>
        <p:sp>
          <p:nvSpPr>
            <p:cNvPr id="13" name="Freeform 5">
              <a:extLst>
                <a:ext uri="{FF2B5EF4-FFF2-40B4-BE49-F238E27FC236}">
                  <a16:creationId xmlns:a16="http://schemas.microsoft.com/office/drawing/2014/main" id="{E6692982-4A7D-4392-87CD-F0CD4B027D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14" name="Freeform 5">
              <a:extLst>
                <a:ext uri="{FF2B5EF4-FFF2-40B4-BE49-F238E27FC236}">
                  <a16:creationId xmlns:a16="http://schemas.microsoft.com/office/drawing/2014/main" id="{196485F7-F277-4123-AC53-98EA4C858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grpSp>
      <p:sp>
        <p:nvSpPr>
          <p:cNvPr id="2" name="제목 1"/>
          <p:cNvSpPr>
            <a:spLocks noGrp="1"/>
          </p:cNvSpPr>
          <p:nvPr>
            <p:ph type="title"/>
          </p:nvPr>
        </p:nvSpPr>
        <p:spPr>
          <a:xfrm>
            <a:off x="767290" y="1166932"/>
            <a:ext cx="3582073" cy="4279709"/>
          </a:xfrm>
        </p:spPr>
        <p:txBody>
          <a:bodyPr anchor="ctr">
            <a:normAutofit/>
          </a:bodyPr>
          <a:lstStyle/>
          <a:p>
            <a:r>
              <a:rPr lang="en-US" sz="4800">
                <a:solidFill>
                  <a:schemeClr val="bg1"/>
                </a:solidFill>
              </a:rPr>
              <a:t>Findings with Research Question 3</a:t>
            </a:r>
          </a:p>
        </p:txBody>
      </p:sp>
      <p:sp>
        <p:nvSpPr>
          <p:cNvPr id="3" name="내용 개체 틀 2"/>
          <p:cNvSpPr>
            <a:spLocks noGrp="1"/>
          </p:cNvSpPr>
          <p:nvPr>
            <p:ph idx="1"/>
          </p:nvPr>
        </p:nvSpPr>
        <p:spPr>
          <a:xfrm>
            <a:off x="5015955" y="228600"/>
            <a:ext cx="6844611" cy="6400800"/>
          </a:xfrm>
        </p:spPr>
        <p:txBody>
          <a:bodyPr anchor="ctr">
            <a:normAutofit/>
          </a:bodyPr>
          <a:lstStyle/>
          <a:p>
            <a:pPr>
              <a:lnSpc>
                <a:spcPct val="150000"/>
              </a:lnSpc>
            </a:pPr>
            <a:r>
              <a:rPr lang="en-US" sz="1800" i="1" dirty="0">
                <a:latin typeface="Times New Roman" panose="02020603050405020304" pitchFamily="18" charset="0"/>
                <a:cs typeface="Times New Roman" panose="02020603050405020304" pitchFamily="18" charset="0"/>
              </a:rPr>
              <a:t>Research Question 3: The knowledge and practices in developing self-regulated learners</a:t>
            </a:r>
          </a:p>
          <a:p>
            <a:pPr>
              <a:lnSpc>
                <a:spcPct val="150000"/>
              </a:lnSpc>
            </a:pPr>
            <a:r>
              <a:rPr lang="en-US" sz="1800" dirty="0">
                <a:latin typeface="Times New Roman" panose="02020603050405020304" pitchFamily="18" charset="0"/>
                <a:cs typeface="Times New Roman" panose="02020603050405020304" pitchFamily="18" charset="0"/>
              </a:rPr>
              <a:t>Descriptive statistics were applied to answer RQ3. </a:t>
            </a:r>
          </a:p>
          <a:p>
            <a:pPr>
              <a:lnSpc>
                <a:spcPct val="150000"/>
              </a:lnSpc>
            </a:pPr>
            <a:r>
              <a:rPr lang="en-US" sz="1800" dirty="0">
                <a:latin typeface="Times New Roman" panose="02020603050405020304" pitchFamily="18" charset="0"/>
                <a:cs typeface="Times New Roman" panose="02020603050405020304" pitchFamily="18" charset="0"/>
              </a:rPr>
              <a:t>The mean scores (Table 2) of teachers’ perceptions of their knowledge and practices in SRL are comparatively lower. The participants held the attitude between they “agree” and “neutral” towards the items. </a:t>
            </a:r>
          </a:p>
          <a:p>
            <a:pPr>
              <a:lnSpc>
                <a:spcPct val="150000"/>
              </a:lnSpc>
            </a:pPr>
            <a:r>
              <a:rPr lang="en-US" sz="1800" dirty="0">
                <a:latin typeface="Times New Roman" panose="02020603050405020304" pitchFamily="18" charset="0"/>
                <a:cs typeface="Times New Roman" panose="02020603050405020304" pitchFamily="18" charset="0"/>
              </a:rPr>
              <a:t>As for the items used to investigate perceptions of their students’ self-regulated learning, teachers h</a:t>
            </a:r>
            <a:r>
              <a:rPr lang="en-US" altLang="zh-CN" sz="1800" dirty="0">
                <a:latin typeface="Times New Roman" panose="02020603050405020304" pitchFamily="18" charset="0"/>
                <a:cs typeface="Times New Roman" panose="02020603050405020304" pitchFamily="18" charset="0"/>
              </a:rPr>
              <a:t>ad</a:t>
            </a:r>
            <a:r>
              <a:rPr lang="en-US" sz="1800" dirty="0">
                <a:latin typeface="Times New Roman" panose="02020603050405020304" pitchFamily="18" charset="0"/>
                <a:cs typeface="Times New Roman" panose="02020603050405020304" pitchFamily="18" charset="0"/>
              </a:rPr>
              <a:t> lower mean scores in students self-regulated learning in goal settings, strategic planning and varying their strategic approach according to their periodic learning outcomes than feeling self-efficacious to achieve goals they set. </a:t>
            </a:r>
          </a:p>
        </p:txBody>
      </p:sp>
    </p:spTree>
    <p:extLst>
      <p:ext uri="{BB962C8B-B14F-4D97-AF65-F5344CB8AC3E}">
        <p14:creationId xmlns:p14="http://schemas.microsoft.com/office/powerpoint/2010/main" val="411920534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B761509-3B9A-49A6-A84B-C3D8681169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91DE43FD-EB47-414A-B0AB-169B0FFFA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272922" cy="6858000"/>
          </a:xfrm>
          <a:custGeom>
            <a:avLst/>
            <a:gdLst>
              <a:gd name="connsiteX0" fmla="*/ 0 w 9272922"/>
              <a:gd name="connsiteY0" fmla="*/ 0 h 6858000"/>
              <a:gd name="connsiteX1" fmla="*/ 1733417 w 9272922"/>
              <a:gd name="connsiteY1" fmla="*/ 0 h 6858000"/>
              <a:gd name="connsiteX2" fmla="*/ 3307976 w 9272922"/>
              <a:gd name="connsiteY2" fmla="*/ 0 h 6858000"/>
              <a:gd name="connsiteX3" fmla="*/ 8126249 w 9272922"/>
              <a:gd name="connsiteY3" fmla="*/ 0 h 6858000"/>
              <a:gd name="connsiteX4" fmla="*/ 8138896 w 9272922"/>
              <a:gd name="connsiteY4" fmla="*/ 31774 h 6858000"/>
              <a:gd name="connsiteX5" fmla="*/ 9193904 w 9272922"/>
              <a:gd name="connsiteY5" fmla="*/ 2682457 h 6858000"/>
              <a:gd name="connsiteX6" fmla="*/ 9193904 w 9272922"/>
              <a:gd name="connsiteY6" fmla="*/ 3752208 h 6858000"/>
              <a:gd name="connsiteX7" fmla="*/ 8036400 w 9272922"/>
              <a:gd name="connsiteY7" fmla="*/ 6660411 h 6858000"/>
              <a:gd name="connsiteX8" fmla="*/ 7957938 w 9272922"/>
              <a:gd name="connsiteY8" fmla="*/ 6857542 h 6858000"/>
              <a:gd name="connsiteX9" fmla="*/ 3307976 w 9272922"/>
              <a:gd name="connsiteY9" fmla="*/ 6857542 h 6858000"/>
              <a:gd name="connsiteX10" fmla="*/ 3307976 w 9272922"/>
              <a:gd name="connsiteY10" fmla="*/ 6858000 h 6858000"/>
              <a:gd name="connsiteX11" fmla="*/ 0 w 9272922"/>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272922" h="6858000">
                <a:moveTo>
                  <a:pt x="0" y="0"/>
                </a:moveTo>
                <a:lnTo>
                  <a:pt x="1733417" y="0"/>
                </a:lnTo>
                <a:lnTo>
                  <a:pt x="3307976" y="0"/>
                </a:lnTo>
                <a:lnTo>
                  <a:pt x="8126249" y="0"/>
                </a:lnTo>
                <a:lnTo>
                  <a:pt x="8138896" y="31774"/>
                </a:lnTo>
                <a:cubicBezTo>
                  <a:pt x="9193904" y="2682457"/>
                  <a:pt x="9193904" y="2682457"/>
                  <a:pt x="9193904" y="2682457"/>
                </a:cubicBezTo>
                <a:cubicBezTo>
                  <a:pt x="9299262" y="2988100"/>
                  <a:pt x="9299262" y="3446565"/>
                  <a:pt x="9193904" y="3752208"/>
                </a:cubicBezTo>
                <a:cubicBezTo>
                  <a:pt x="8709916" y="4968215"/>
                  <a:pt x="8331802" y="5918220"/>
                  <a:pt x="8036400" y="6660411"/>
                </a:cubicBezTo>
                <a:lnTo>
                  <a:pt x="7957938" y="6857542"/>
                </a:lnTo>
                <a:lnTo>
                  <a:pt x="3307976" y="6857542"/>
                </a:lnTo>
                <a:lnTo>
                  <a:pt x="3307976"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3" name="Group 12">
            <a:extLst>
              <a:ext uri="{FF2B5EF4-FFF2-40B4-BE49-F238E27FC236}">
                <a16:creationId xmlns:a16="http://schemas.microsoft.com/office/drawing/2014/main" id="{58495BCC-CE77-4CC2-952E-846F41119FD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160561" y="1075188"/>
            <a:ext cx="1562267" cy="1172973"/>
            <a:chOff x="9160561" y="1075188"/>
            <a:chExt cx="1562267" cy="1172973"/>
          </a:xfrm>
        </p:grpSpPr>
        <p:sp>
          <p:nvSpPr>
            <p:cNvPr id="14" name="Freeform 5">
              <a:extLst>
                <a:ext uri="{FF2B5EF4-FFF2-40B4-BE49-F238E27FC236}">
                  <a16:creationId xmlns:a16="http://schemas.microsoft.com/office/drawing/2014/main" id="{1B42538B-E30F-4967-A6C1-8EBA775F4D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160561" y="1423846"/>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5" name="Freeform 5">
              <a:extLst>
                <a:ext uri="{FF2B5EF4-FFF2-40B4-BE49-F238E27FC236}">
                  <a16:creationId xmlns:a16="http://schemas.microsoft.com/office/drawing/2014/main" id="{9A6BD9AC-4DE7-4B20-8547-4E3B375C21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960661" y="1075188"/>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grpSp>
      <p:graphicFrame>
        <p:nvGraphicFramePr>
          <p:cNvPr id="10" name="Table 9">
            <a:extLst>
              <a:ext uri="{FF2B5EF4-FFF2-40B4-BE49-F238E27FC236}">
                <a16:creationId xmlns:a16="http://schemas.microsoft.com/office/drawing/2014/main" id="{014997B0-CFDE-4D6E-B8E8-FF6771723E22}"/>
              </a:ext>
            </a:extLst>
          </p:cNvPr>
          <p:cNvGraphicFramePr>
            <a:graphicFrameLocks noGrp="1"/>
          </p:cNvGraphicFramePr>
          <p:nvPr>
            <p:extLst>
              <p:ext uri="{D42A27DB-BD31-4B8C-83A1-F6EECF244321}">
                <p14:modId xmlns:p14="http://schemas.microsoft.com/office/powerpoint/2010/main" val="1973266176"/>
              </p:ext>
            </p:extLst>
          </p:nvPr>
        </p:nvGraphicFramePr>
        <p:xfrm>
          <a:off x="357986" y="1597534"/>
          <a:ext cx="7520739" cy="3687529"/>
        </p:xfrm>
        <a:graphic>
          <a:graphicData uri="http://schemas.openxmlformats.org/drawingml/2006/table">
            <a:tbl>
              <a:tblPr firstRow="1" firstCol="1" bandRow="1">
                <a:tableStyleId>{2D5ABB26-0587-4C30-8999-92F81FD0307C}</a:tableStyleId>
              </a:tblPr>
              <a:tblGrid>
                <a:gridCol w="3071868">
                  <a:extLst>
                    <a:ext uri="{9D8B030D-6E8A-4147-A177-3AD203B41FA5}">
                      <a16:colId xmlns:a16="http://schemas.microsoft.com/office/drawing/2014/main" val="3243322899"/>
                    </a:ext>
                  </a:extLst>
                </a:gridCol>
                <a:gridCol w="782035">
                  <a:extLst>
                    <a:ext uri="{9D8B030D-6E8A-4147-A177-3AD203B41FA5}">
                      <a16:colId xmlns:a16="http://schemas.microsoft.com/office/drawing/2014/main" val="3684364220"/>
                    </a:ext>
                  </a:extLst>
                </a:gridCol>
                <a:gridCol w="854260">
                  <a:extLst>
                    <a:ext uri="{9D8B030D-6E8A-4147-A177-3AD203B41FA5}">
                      <a16:colId xmlns:a16="http://schemas.microsoft.com/office/drawing/2014/main" val="3739019989"/>
                    </a:ext>
                  </a:extLst>
                </a:gridCol>
                <a:gridCol w="937774">
                  <a:extLst>
                    <a:ext uri="{9D8B030D-6E8A-4147-A177-3AD203B41FA5}">
                      <a16:colId xmlns:a16="http://schemas.microsoft.com/office/drawing/2014/main" val="2556925813"/>
                    </a:ext>
                  </a:extLst>
                </a:gridCol>
                <a:gridCol w="937028">
                  <a:extLst>
                    <a:ext uri="{9D8B030D-6E8A-4147-A177-3AD203B41FA5}">
                      <a16:colId xmlns:a16="http://schemas.microsoft.com/office/drawing/2014/main" val="1650243986"/>
                    </a:ext>
                  </a:extLst>
                </a:gridCol>
                <a:gridCol w="937774">
                  <a:extLst>
                    <a:ext uri="{9D8B030D-6E8A-4147-A177-3AD203B41FA5}">
                      <a16:colId xmlns:a16="http://schemas.microsoft.com/office/drawing/2014/main" val="470031115"/>
                    </a:ext>
                  </a:extLst>
                </a:gridCol>
              </a:tblGrid>
              <a:tr h="420038">
                <a:tc>
                  <a:txBody>
                    <a:bodyPr/>
                    <a:lstStyle/>
                    <a:p>
                      <a:pPr marL="0" marR="0" algn="ctr">
                        <a:lnSpc>
                          <a:spcPct val="115000"/>
                        </a:lnSpc>
                        <a:spcBef>
                          <a:spcPts val="0"/>
                        </a:spcBef>
                        <a:spcAft>
                          <a:spcPts val="0"/>
                        </a:spcAft>
                      </a:pPr>
                      <a:r>
                        <a:rPr lang="en-US" sz="1400" kern="100" dirty="0">
                          <a:effectLst/>
                        </a:rPr>
                        <a:t>Field</a:t>
                      </a:r>
                      <a:endParaRPr lang="en-US" sz="14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kern="100" dirty="0">
                          <a:effectLst/>
                        </a:rPr>
                        <a:t>Min</a:t>
                      </a:r>
                      <a:endParaRPr lang="en-US" sz="14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kern="100">
                          <a:effectLst/>
                        </a:rPr>
                        <a:t>Max</a:t>
                      </a:r>
                      <a:endParaRPr lang="en-US" sz="1400" b="1"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kern="100">
                          <a:effectLst/>
                        </a:rPr>
                        <a:t>Mean</a:t>
                      </a:r>
                      <a:endParaRPr lang="en-US" sz="1400" b="1"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kern="100" dirty="0" err="1">
                          <a:effectLst/>
                        </a:rPr>
                        <a:t>Std</a:t>
                      </a:r>
                      <a:endParaRPr lang="en-US" sz="14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69850" algn="ctr">
                        <a:lnSpc>
                          <a:spcPct val="115000"/>
                        </a:lnSpc>
                        <a:spcBef>
                          <a:spcPts val="0"/>
                        </a:spcBef>
                        <a:spcAft>
                          <a:spcPts val="0"/>
                        </a:spcAft>
                      </a:pPr>
                      <a:r>
                        <a:rPr lang="en-US" sz="1400" kern="100" dirty="0">
                          <a:effectLst/>
                        </a:rPr>
                        <a:t>N</a:t>
                      </a:r>
                      <a:endParaRPr lang="en-US" sz="14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3787655"/>
                  </a:ext>
                </a:extLst>
              </a:tr>
              <a:tr h="622065">
                <a:tc>
                  <a:txBody>
                    <a:bodyPr/>
                    <a:lstStyle/>
                    <a:p>
                      <a:pPr marL="0" marR="0">
                        <a:lnSpc>
                          <a:spcPct val="115000"/>
                        </a:lnSpc>
                        <a:spcBef>
                          <a:spcPts val="0"/>
                        </a:spcBef>
                        <a:spcAft>
                          <a:spcPts val="0"/>
                        </a:spcAft>
                      </a:pPr>
                      <a:r>
                        <a:rPr lang="en-US" sz="1400" kern="100" dirty="0">
                          <a:effectLst/>
                        </a:rPr>
                        <a:t>I have concrete experience in authentic self-regulated learning situations.</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T w="285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400" kern="100" dirty="0">
                          <a:effectLst/>
                        </a:rPr>
                        <a:t>1</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T w="285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400" kern="100" dirty="0">
                          <a:effectLst/>
                        </a:rPr>
                        <a:t>5</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T w="285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400" kern="100" dirty="0">
                          <a:effectLst/>
                        </a:rPr>
                        <a:t>2.13</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T w="285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400" kern="100" dirty="0">
                          <a:effectLst/>
                        </a:rPr>
                        <a:t>1.076</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T w="285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400" kern="100">
                          <a:effectLst/>
                        </a:rPr>
                        <a:t>24</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602646766"/>
                  </a:ext>
                </a:extLst>
              </a:tr>
              <a:tr h="805528">
                <a:tc>
                  <a:txBody>
                    <a:bodyPr/>
                    <a:lstStyle/>
                    <a:p>
                      <a:pPr marL="0" marR="0">
                        <a:lnSpc>
                          <a:spcPct val="115000"/>
                        </a:lnSpc>
                        <a:spcBef>
                          <a:spcPts val="0"/>
                        </a:spcBef>
                        <a:spcAft>
                          <a:spcPts val="0"/>
                        </a:spcAft>
                      </a:pPr>
                      <a:r>
                        <a:rPr lang="en-US" sz="1400" kern="100" dirty="0">
                          <a:effectLst/>
                        </a:rPr>
                        <a:t>I question my intuitive beliefs on self-regulation teaching, identify misapprehension, and replace them with new proper action.</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400" kern="100">
                          <a:effectLst/>
                        </a:rPr>
                        <a:t>1</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400" kern="100" dirty="0">
                          <a:effectLst/>
                        </a:rPr>
                        <a:t>4</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400" kern="100" dirty="0">
                          <a:effectLst/>
                        </a:rPr>
                        <a:t>2.21</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400" kern="100">
                          <a:effectLst/>
                        </a:rPr>
                        <a:t>.977</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400" kern="100">
                          <a:effectLst/>
                        </a:rPr>
                        <a:t>24</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38795180"/>
                  </a:ext>
                </a:extLst>
              </a:tr>
              <a:tr h="822036">
                <a:tc>
                  <a:txBody>
                    <a:bodyPr/>
                    <a:lstStyle/>
                    <a:p>
                      <a:pPr marL="0" marR="0">
                        <a:lnSpc>
                          <a:spcPct val="115000"/>
                        </a:lnSpc>
                        <a:spcBef>
                          <a:spcPts val="0"/>
                        </a:spcBef>
                        <a:spcAft>
                          <a:spcPts val="0"/>
                        </a:spcAft>
                      </a:pPr>
                      <a:r>
                        <a:rPr lang="en-US" sz="1400" kern="100">
                          <a:effectLst/>
                        </a:rPr>
                        <a:t>I am skillful in selecting and combining strategies to help my students arrange skills in their studies.</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400" kern="100">
                          <a:effectLst/>
                        </a:rPr>
                        <a:t>1</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400" kern="100">
                          <a:effectLst/>
                        </a:rPr>
                        <a:t>4</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400" kern="100" dirty="0">
                          <a:effectLst/>
                        </a:rPr>
                        <a:t>2.13</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400" kern="100" dirty="0">
                          <a:effectLst/>
                        </a:rPr>
                        <a:t>.900</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1400" kern="100">
                          <a:effectLst/>
                        </a:rPr>
                        <a:t>24</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05480010"/>
                  </a:ext>
                </a:extLst>
              </a:tr>
              <a:tr h="857491">
                <a:tc>
                  <a:txBody>
                    <a:bodyPr/>
                    <a:lstStyle/>
                    <a:p>
                      <a:pPr marL="0" marR="0">
                        <a:lnSpc>
                          <a:spcPct val="115000"/>
                        </a:lnSpc>
                        <a:spcBef>
                          <a:spcPts val="0"/>
                        </a:spcBef>
                        <a:spcAft>
                          <a:spcPts val="0"/>
                        </a:spcAft>
                      </a:pPr>
                      <a:r>
                        <a:rPr lang="en-US" sz="1400" kern="100" dirty="0">
                          <a:effectLst/>
                        </a:rPr>
                        <a:t>I am skillful in selecting and combining strategies to help my students generalize questions.</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B w="285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kern="100" dirty="0">
                          <a:effectLst/>
                        </a:rPr>
                        <a:t>1</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B w="285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kern="100" dirty="0">
                          <a:effectLst/>
                        </a:rPr>
                        <a:t>4</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B w="285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kern="100" dirty="0">
                          <a:effectLst/>
                        </a:rPr>
                        <a:t>2.09</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B w="285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kern="100" dirty="0">
                          <a:effectLst/>
                        </a:rPr>
                        <a:t>.733</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B w="285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400" kern="100" dirty="0">
                          <a:effectLst/>
                        </a:rPr>
                        <a:t>23 </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45689003"/>
                  </a:ext>
                </a:extLst>
              </a:tr>
            </a:tbl>
          </a:graphicData>
        </a:graphic>
      </p:graphicFrame>
      <p:sp>
        <p:nvSpPr>
          <p:cNvPr id="12" name="Rectangle 3">
            <a:extLst>
              <a:ext uri="{FF2B5EF4-FFF2-40B4-BE49-F238E27FC236}">
                <a16:creationId xmlns:a16="http://schemas.microsoft.com/office/drawing/2014/main" id="{B6ACD0E0-44B8-4068-A327-B0D3F42EF363}"/>
              </a:ext>
            </a:extLst>
          </p:cNvPr>
          <p:cNvSpPr>
            <a:spLocks noChangeArrowheads="1"/>
          </p:cNvSpPr>
          <p:nvPr/>
        </p:nvSpPr>
        <p:spPr bwMode="auto">
          <a:xfrm>
            <a:off x="357986" y="629490"/>
            <a:ext cx="690394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Table 2 Participants’ perceptions of their knowledge and practices in SRL</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413928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B761509-3B9A-49A6-A84B-C3D8681169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91DE43FD-EB47-414A-B0AB-169B0FFFA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272922" cy="6858000"/>
          </a:xfrm>
          <a:custGeom>
            <a:avLst/>
            <a:gdLst>
              <a:gd name="connsiteX0" fmla="*/ 0 w 9272922"/>
              <a:gd name="connsiteY0" fmla="*/ 0 h 6858000"/>
              <a:gd name="connsiteX1" fmla="*/ 1733417 w 9272922"/>
              <a:gd name="connsiteY1" fmla="*/ 0 h 6858000"/>
              <a:gd name="connsiteX2" fmla="*/ 3307976 w 9272922"/>
              <a:gd name="connsiteY2" fmla="*/ 0 h 6858000"/>
              <a:gd name="connsiteX3" fmla="*/ 8126249 w 9272922"/>
              <a:gd name="connsiteY3" fmla="*/ 0 h 6858000"/>
              <a:gd name="connsiteX4" fmla="*/ 8138896 w 9272922"/>
              <a:gd name="connsiteY4" fmla="*/ 31774 h 6858000"/>
              <a:gd name="connsiteX5" fmla="*/ 9193904 w 9272922"/>
              <a:gd name="connsiteY5" fmla="*/ 2682457 h 6858000"/>
              <a:gd name="connsiteX6" fmla="*/ 9193904 w 9272922"/>
              <a:gd name="connsiteY6" fmla="*/ 3752208 h 6858000"/>
              <a:gd name="connsiteX7" fmla="*/ 8036400 w 9272922"/>
              <a:gd name="connsiteY7" fmla="*/ 6660411 h 6858000"/>
              <a:gd name="connsiteX8" fmla="*/ 7957938 w 9272922"/>
              <a:gd name="connsiteY8" fmla="*/ 6857542 h 6858000"/>
              <a:gd name="connsiteX9" fmla="*/ 3307976 w 9272922"/>
              <a:gd name="connsiteY9" fmla="*/ 6857542 h 6858000"/>
              <a:gd name="connsiteX10" fmla="*/ 3307976 w 9272922"/>
              <a:gd name="connsiteY10" fmla="*/ 6858000 h 6858000"/>
              <a:gd name="connsiteX11" fmla="*/ 0 w 9272922"/>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272922" h="6858000">
                <a:moveTo>
                  <a:pt x="0" y="0"/>
                </a:moveTo>
                <a:lnTo>
                  <a:pt x="1733417" y="0"/>
                </a:lnTo>
                <a:lnTo>
                  <a:pt x="3307976" y="0"/>
                </a:lnTo>
                <a:lnTo>
                  <a:pt x="8126249" y="0"/>
                </a:lnTo>
                <a:lnTo>
                  <a:pt x="8138896" y="31774"/>
                </a:lnTo>
                <a:cubicBezTo>
                  <a:pt x="9193904" y="2682457"/>
                  <a:pt x="9193904" y="2682457"/>
                  <a:pt x="9193904" y="2682457"/>
                </a:cubicBezTo>
                <a:cubicBezTo>
                  <a:pt x="9299262" y="2988100"/>
                  <a:pt x="9299262" y="3446565"/>
                  <a:pt x="9193904" y="3752208"/>
                </a:cubicBezTo>
                <a:cubicBezTo>
                  <a:pt x="8709916" y="4968215"/>
                  <a:pt x="8331802" y="5918220"/>
                  <a:pt x="8036400" y="6660411"/>
                </a:cubicBezTo>
                <a:lnTo>
                  <a:pt x="7957938" y="6857542"/>
                </a:lnTo>
                <a:lnTo>
                  <a:pt x="3307976" y="6857542"/>
                </a:lnTo>
                <a:lnTo>
                  <a:pt x="3307976"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3" name="Group 12">
            <a:extLst>
              <a:ext uri="{FF2B5EF4-FFF2-40B4-BE49-F238E27FC236}">
                <a16:creationId xmlns:a16="http://schemas.microsoft.com/office/drawing/2014/main" id="{58495BCC-CE77-4CC2-952E-846F41119FD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160561" y="1075188"/>
            <a:ext cx="1562267" cy="1172973"/>
            <a:chOff x="9160561" y="1075188"/>
            <a:chExt cx="1562267" cy="1172973"/>
          </a:xfrm>
        </p:grpSpPr>
        <p:sp>
          <p:nvSpPr>
            <p:cNvPr id="14" name="Freeform 5">
              <a:extLst>
                <a:ext uri="{FF2B5EF4-FFF2-40B4-BE49-F238E27FC236}">
                  <a16:creationId xmlns:a16="http://schemas.microsoft.com/office/drawing/2014/main" id="{1B42538B-E30F-4967-A6C1-8EBA775F4D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160561" y="1423846"/>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5" name="Freeform 5">
              <a:extLst>
                <a:ext uri="{FF2B5EF4-FFF2-40B4-BE49-F238E27FC236}">
                  <a16:creationId xmlns:a16="http://schemas.microsoft.com/office/drawing/2014/main" id="{9A6BD9AC-4DE7-4B20-8547-4E3B375C21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960661" y="1075188"/>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grpSp>
      <p:graphicFrame>
        <p:nvGraphicFramePr>
          <p:cNvPr id="12" name="Table 11">
            <a:extLst>
              <a:ext uri="{FF2B5EF4-FFF2-40B4-BE49-F238E27FC236}">
                <a16:creationId xmlns:a16="http://schemas.microsoft.com/office/drawing/2014/main" id="{314D4D88-4890-4433-A144-6F5F9ECB877C}"/>
              </a:ext>
            </a:extLst>
          </p:cNvPr>
          <p:cNvGraphicFramePr>
            <a:graphicFrameLocks noGrp="1"/>
          </p:cNvGraphicFramePr>
          <p:nvPr>
            <p:extLst>
              <p:ext uri="{D42A27DB-BD31-4B8C-83A1-F6EECF244321}">
                <p14:modId xmlns:p14="http://schemas.microsoft.com/office/powerpoint/2010/main" val="755752544"/>
              </p:ext>
            </p:extLst>
          </p:nvPr>
        </p:nvGraphicFramePr>
        <p:xfrm>
          <a:off x="197964" y="1200729"/>
          <a:ext cx="7777111" cy="5113970"/>
        </p:xfrm>
        <a:graphic>
          <a:graphicData uri="http://schemas.openxmlformats.org/drawingml/2006/table">
            <a:tbl>
              <a:tblPr firstRow="1" firstCol="1" bandRow="1">
                <a:tableStyleId>{5940675A-B579-460E-94D1-54222C63F5DA}</a:tableStyleId>
              </a:tblPr>
              <a:tblGrid>
                <a:gridCol w="4873657">
                  <a:extLst>
                    <a:ext uri="{9D8B030D-6E8A-4147-A177-3AD203B41FA5}">
                      <a16:colId xmlns:a16="http://schemas.microsoft.com/office/drawing/2014/main" val="2576897248"/>
                    </a:ext>
                  </a:extLst>
                </a:gridCol>
                <a:gridCol w="565608">
                  <a:extLst>
                    <a:ext uri="{9D8B030D-6E8A-4147-A177-3AD203B41FA5}">
                      <a16:colId xmlns:a16="http://schemas.microsoft.com/office/drawing/2014/main" val="467082084"/>
                    </a:ext>
                  </a:extLst>
                </a:gridCol>
                <a:gridCol w="527901">
                  <a:extLst>
                    <a:ext uri="{9D8B030D-6E8A-4147-A177-3AD203B41FA5}">
                      <a16:colId xmlns:a16="http://schemas.microsoft.com/office/drawing/2014/main" val="3693387974"/>
                    </a:ext>
                  </a:extLst>
                </a:gridCol>
                <a:gridCol w="669303">
                  <a:extLst>
                    <a:ext uri="{9D8B030D-6E8A-4147-A177-3AD203B41FA5}">
                      <a16:colId xmlns:a16="http://schemas.microsoft.com/office/drawing/2014/main" val="4057477455"/>
                    </a:ext>
                  </a:extLst>
                </a:gridCol>
                <a:gridCol w="612742">
                  <a:extLst>
                    <a:ext uri="{9D8B030D-6E8A-4147-A177-3AD203B41FA5}">
                      <a16:colId xmlns:a16="http://schemas.microsoft.com/office/drawing/2014/main" val="9424088"/>
                    </a:ext>
                  </a:extLst>
                </a:gridCol>
                <a:gridCol w="527900">
                  <a:extLst>
                    <a:ext uri="{9D8B030D-6E8A-4147-A177-3AD203B41FA5}">
                      <a16:colId xmlns:a16="http://schemas.microsoft.com/office/drawing/2014/main" val="3760330990"/>
                    </a:ext>
                  </a:extLst>
                </a:gridCol>
              </a:tblGrid>
              <a:tr h="264981">
                <a:tc>
                  <a:txBody>
                    <a:bodyPr/>
                    <a:lstStyle/>
                    <a:p>
                      <a:pPr marL="0" marR="0" algn="ctr">
                        <a:lnSpc>
                          <a:spcPct val="115000"/>
                        </a:lnSpc>
                        <a:spcBef>
                          <a:spcPts val="0"/>
                        </a:spcBef>
                        <a:spcAft>
                          <a:spcPts val="0"/>
                        </a:spcAft>
                      </a:pPr>
                      <a:r>
                        <a:rPr lang="en-US" sz="1400" b="1" kern="100" dirty="0">
                          <a:effectLst/>
                          <a:latin typeface="Times New Roman" panose="02020603050405020304" pitchFamily="18" charset="0"/>
                          <a:cs typeface="Times New Roman" panose="02020603050405020304" pitchFamily="18" charset="0"/>
                        </a:rPr>
                        <a:t>Field</a:t>
                      </a:r>
                      <a:endParaRPr lang="en-US" sz="14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lnL w="12700" cmpd="sng">
                      <a:noFill/>
                    </a:lnL>
                    <a:lnR w="12700" cmpd="sng">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b="1" kern="100" dirty="0">
                          <a:effectLst/>
                          <a:latin typeface="Times New Roman" panose="02020603050405020304" pitchFamily="18" charset="0"/>
                          <a:cs typeface="Times New Roman" panose="02020603050405020304" pitchFamily="18" charset="0"/>
                        </a:rPr>
                        <a:t>Min</a:t>
                      </a:r>
                      <a:endParaRPr lang="en-US" sz="14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lnL w="12700" cmpd="sng">
                      <a:noFill/>
                    </a:lnL>
                    <a:lnR w="12700" cmpd="sng">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b="1" kern="100" dirty="0">
                          <a:effectLst/>
                          <a:latin typeface="Times New Roman" panose="02020603050405020304" pitchFamily="18" charset="0"/>
                          <a:cs typeface="Times New Roman" panose="02020603050405020304" pitchFamily="18" charset="0"/>
                        </a:rPr>
                        <a:t>Max</a:t>
                      </a:r>
                      <a:endParaRPr lang="en-US" sz="14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lnL w="12700" cmpd="sng">
                      <a:noFill/>
                    </a:lnL>
                    <a:lnR w="12700" cmpd="sng">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b="1" kern="100" dirty="0">
                          <a:effectLst/>
                          <a:latin typeface="Times New Roman" panose="02020603050405020304" pitchFamily="18" charset="0"/>
                          <a:cs typeface="Times New Roman" panose="02020603050405020304" pitchFamily="18" charset="0"/>
                        </a:rPr>
                        <a:t>Mean</a:t>
                      </a:r>
                      <a:endParaRPr lang="en-US" sz="14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lnL w="12700" cmpd="sng">
                      <a:noFill/>
                    </a:lnL>
                    <a:lnR w="12700" cmpd="sng">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b="1" kern="100" dirty="0" err="1">
                          <a:effectLst/>
                          <a:latin typeface="Times New Roman" panose="02020603050405020304" pitchFamily="18" charset="0"/>
                          <a:cs typeface="Times New Roman" panose="02020603050405020304" pitchFamily="18" charset="0"/>
                        </a:rPr>
                        <a:t>Std</a:t>
                      </a:r>
                      <a:endParaRPr lang="en-US" sz="14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lnL w="12700" cmpd="sng">
                      <a:noFill/>
                    </a:lnL>
                    <a:lnR w="12700" cmpd="sng">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69850" algn="r">
                        <a:lnSpc>
                          <a:spcPct val="115000"/>
                        </a:lnSpc>
                        <a:spcBef>
                          <a:spcPts val="0"/>
                        </a:spcBef>
                        <a:spcAft>
                          <a:spcPts val="0"/>
                        </a:spcAft>
                      </a:pPr>
                      <a:r>
                        <a:rPr lang="en-US" sz="1400" b="1" kern="100" dirty="0">
                          <a:effectLst/>
                          <a:latin typeface="Times New Roman" panose="02020603050405020304" pitchFamily="18" charset="0"/>
                          <a:cs typeface="Times New Roman" panose="02020603050405020304" pitchFamily="18" charset="0"/>
                        </a:rPr>
                        <a:t>    N</a:t>
                      </a:r>
                      <a:endParaRPr lang="en-US" sz="14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lnL w="12700" cmpd="sng">
                      <a:noFill/>
                    </a:lnL>
                    <a:lnR w="12700" cmpd="sng">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15059060"/>
                  </a:ext>
                </a:extLst>
              </a:tr>
              <a:tr h="264981">
                <a:tc>
                  <a:txBody>
                    <a:bodyPr/>
                    <a:lstStyle/>
                    <a:p>
                      <a:pPr marL="0" marR="0">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My students can work towards their learning goals with my help.</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1</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3</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1.75</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.608</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24</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58911710"/>
                  </a:ext>
                </a:extLst>
              </a:tr>
              <a:tr h="552993">
                <a:tc>
                  <a:txBody>
                    <a:bodyPr/>
                    <a:lstStyle/>
                    <a:p>
                      <a:pPr marL="0" marR="0">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My students can reﬁne their learning goals when necessary with my help.</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1</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3</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1.87</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.626</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23</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37310839"/>
                  </a:ext>
                </a:extLst>
              </a:tr>
              <a:tr h="264981">
                <a:tc>
                  <a:txBody>
                    <a:bodyPr/>
                    <a:lstStyle/>
                    <a:p>
                      <a:pPr marL="0" marR="0">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My students can design their own action plans with my help.</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1</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3</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1.77</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.528</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22</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51482292"/>
                  </a:ext>
                </a:extLst>
              </a:tr>
              <a:tr h="552993">
                <a:tc>
                  <a:txBody>
                    <a:bodyPr/>
                    <a:lstStyle/>
                    <a:p>
                      <a:pPr marL="0" marR="0">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My students can extend or revise their own action plans when necessary with my help.</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1</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3</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1.91</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.684</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22</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31281436"/>
                  </a:ext>
                </a:extLst>
              </a:tr>
              <a:tr h="552993">
                <a:tc>
                  <a:txBody>
                    <a:bodyPr/>
                    <a:lstStyle/>
                    <a:p>
                      <a:pPr marL="0" marR="0">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My students have the ability to monitor their own behavior with my help.</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1</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3</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2.09</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.610</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22</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45327607"/>
                  </a:ext>
                </a:extLst>
              </a:tr>
              <a:tr h="552993">
                <a:tc>
                  <a:txBody>
                    <a:bodyPr/>
                    <a:lstStyle/>
                    <a:p>
                      <a:pPr marL="0" marR="0">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My students have the ability to detect mismatches in their learning with my help.</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1</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4</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2.18</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.853</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22</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54042107"/>
                  </a:ext>
                </a:extLst>
              </a:tr>
              <a:tr h="552993">
                <a:tc>
                  <a:txBody>
                    <a:bodyPr/>
                    <a:lstStyle/>
                    <a:p>
                      <a:pPr marL="0" marR="0">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My students have the ability to determine progress toward their goals with my help.</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1</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4</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1.95</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.722</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22</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36648265"/>
                  </a:ext>
                </a:extLst>
              </a:tr>
              <a:tr h="264981">
                <a:tc>
                  <a:txBody>
                    <a:bodyPr/>
                    <a:lstStyle/>
                    <a:p>
                      <a:pPr marL="0" marR="0">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My students are prompted to put in more eﬀort to study.</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1</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4</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2.10</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.944</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21</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90602631"/>
                  </a:ext>
                </a:extLst>
              </a:tr>
              <a:tr h="264981">
                <a:tc>
                  <a:txBody>
                    <a:bodyPr/>
                    <a:lstStyle/>
                    <a:p>
                      <a:pPr marL="0" marR="0">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My students have the ability to regulate their motivation with my help.</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1</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4</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1.95</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.669</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21</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15806293"/>
                  </a:ext>
                </a:extLst>
              </a:tr>
              <a:tr h="552993">
                <a:tc>
                  <a:txBody>
                    <a:bodyPr/>
                    <a:lstStyle/>
                    <a:p>
                      <a:pPr marL="0" marR="0">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My students have faith in their motivational regulatory strategies when they are learning by themselves.</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1</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4</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2.19</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.928</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21</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12933993"/>
                  </a:ext>
                </a:extLst>
              </a:tr>
              <a:tr h="264981">
                <a:tc>
                  <a:txBody>
                    <a:bodyPr/>
                    <a:lstStyle/>
                    <a:p>
                      <a:pPr marL="0" marR="0">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My students have the ability to reduce their negative emotion.</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1</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5</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2.43</a:t>
                      </a: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1.076</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21</a:t>
                      </a: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9549" marR="49549" marT="0" marB="0" anchor="ctr">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97131159"/>
                  </a:ext>
                </a:extLst>
              </a:tr>
            </a:tbl>
          </a:graphicData>
        </a:graphic>
      </p:graphicFrame>
      <p:sp>
        <p:nvSpPr>
          <p:cNvPr id="17" name="Rectangle 4">
            <a:extLst>
              <a:ext uri="{FF2B5EF4-FFF2-40B4-BE49-F238E27FC236}">
                <a16:creationId xmlns:a16="http://schemas.microsoft.com/office/drawing/2014/main" id="{98C805F7-B2A8-41A4-A2C4-3951487C8583}"/>
              </a:ext>
            </a:extLst>
          </p:cNvPr>
          <p:cNvSpPr>
            <a:spLocks noChangeArrowheads="1"/>
          </p:cNvSpPr>
          <p:nvPr/>
        </p:nvSpPr>
        <p:spPr bwMode="auto">
          <a:xfrm>
            <a:off x="104919" y="543301"/>
            <a:ext cx="701497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Table 3 Participants’ perceptions of their students’ self-regulated learning</a:t>
            </a:r>
            <a:endParaRPr kumimoji="0" lang="en-US" altLang="en-US" sz="105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7C32C3F4-957E-45C5-BDC2-41EF565BF6E3}"/>
              </a:ext>
            </a:extLst>
          </p:cNvPr>
          <p:cNvSpPr/>
          <p:nvPr/>
        </p:nvSpPr>
        <p:spPr>
          <a:xfrm>
            <a:off x="197964" y="3674618"/>
            <a:ext cx="7777111" cy="471254"/>
          </a:xfrm>
          <a:prstGeom prst="rect">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DEDB90A-9829-4F80-9B19-D6F5AE156B0C}"/>
              </a:ext>
            </a:extLst>
          </p:cNvPr>
          <p:cNvSpPr/>
          <p:nvPr/>
        </p:nvSpPr>
        <p:spPr>
          <a:xfrm>
            <a:off x="197964" y="5521911"/>
            <a:ext cx="7777111" cy="792788"/>
          </a:xfrm>
          <a:prstGeom prst="rect">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Rectangle 17">
            <a:extLst>
              <a:ext uri="{FF2B5EF4-FFF2-40B4-BE49-F238E27FC236}">
                <a16:creationId xmlns:a16="http://schemas.microsoft.com/office/drawing/2014/main" id="{7DEDB90A-9829-4F80-9B19-D6F5AE156B0C}"/>
              </a:ext>
            </a:extLst>
          </p:cNvPr>
          <p:cNvSpPr/>
          <p:nvPr/>
        </p:nvSpPr>
        <p:spPr>
          <a:xfrm>
            <a:off x="197964" y="4682955"/>
            <a:ext cx="7777111" cy="390618"/>
          </a:xfrm>
          <a:prstGeom prst="rect">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 name="Rectangle 18">
            <a:extLst>
              <a:ext uri="{FF2B5EF4-FFF2-40B4-BE49-F238E27FC236}">
                <a16:creationId xmlns:a16="http://schemas.microsoft.com/office/drawing/2014/main" id="{7DEDB90A-9829-4F80-9B19-D6F5AE156B0C}"/>
              </a:ext>
            </a:extLst>
          </p:cNvPr>
          <p:cNvSpPr/>
          <p:nvPr/>
        </p:nvSpPr>
        <p:spPr>
          <a:xfrm>
            <a:off x="197964" y="3045040"/>
            <a:ext cx="7777111" cy="550775"/>
          </a:xfrm>
          <a:prstGeom prst="rect">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150353305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1000"/>
                                        <p:tgtEl>
                                          <p:spTgt spid="18"/>
                                        </p:tgtEl>
                                      </p:cBhvr>
                                    </p:animEffect>
                                    <p:anim calcmode="lin" valueType="num">
                                      <p:cBhvr>
                                        <p:cTn id="20" dur="1000" fill="hold"/>
                                        <p:tgtEl>
                                          <p:spTgt spid="18"/>
                                        </p:tgtEl>
                                        <p:attrNameLst>
                                          <p:attrName>ppt_x</p:attrName>
                                        </p:attrNameLst>
                                      </p:cBhvr>
                                      <p:tavLst>
                                        <p:tav tm="0">
                                          <p:val>
                                            <p:strVal val="#ppt_x"/>
                                          </p:val>
                                        </p:tav>
                                        <p:tav tm="100000">
                                          <p:val>
                                            <p:strVal val="#ppt_x"/>
                                          </p:val>
                                        </p:tav>
                                      </p:tavLst>
                                    </p:anim>
                                    <p:anim calcmode="lin" valueType="num">
                                      <p:cBhvr>
                                        <p:cTn id="21"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down)">
                                      <p:cBhvr>
                                        <p:cTn id="2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6" grpId="0" animBg="1"/>
      <p:bldP spid="18" grpId="0" animBg="1"/>
      <p:bldP spid="1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9">
            <a:extLst>
              <a:ext uri="{FF2B5EF4-FFF2-40B4-BE49-F238E27FC236}">
                <a16:creationId xmlns:a16="http://schemas.microsoft.com/office/drawing/2014/main" id="{B19D093C-27FB-4032-B282-42C4563F2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9454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11">
            <a:extLst>
              <a:ext uri="{FF2B5EF4-FFF2-40B4-BE49-F238E27FC236}">
                <a16:creationId xmlns:a16="http://schemas.microsoft.com/office/drawing/2014/main" id="{35EE815E-1BD3-4777-B652-6D98825BF6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7290" y="681628"/>
            <a:ext cx="1128382" cy="847206"/>
            <a:chOff x="668003" y="1684057"/>
            <a:chExt cx="1128382" cy="847206"/>
          </a:xfrm>
        </p:grpSpPr>
        <p:sp>
          <p:nvSpPr>
            <p:cNvPr id="13" name="Freeform 5">
              <a:extLst>
                <a:ext uri="{FF2B5EF4-FFF2-40B4-BE49-F238E27FC236}">
                  <a16:creationId xmlns:a16="http://schemas.microsoft.com/office/drawing/2014/main" id="{E6692982-4A7D-4392-87CD-F0CD4B027D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25" name="Freeform 5">
              <a:extLst>
                <a:ext uri="{FF2B5EF4-FFF2-40B4-BE49-F238E27FC236}">
                  <a16:creationId xmlns:a16="http://schemas.microsoft.com/office/drawing/2014/main" id="{196485F7-F277-4123-AC53-98EA4C858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grpSp>
      <p:sp>
        <p:nvSpPr>
          <p:cNvPr id="2" name="제목 1"/>
          <p:cNvSpPr>
            <a:spLocks noGrp="1"/>
          </p:cNvSpPr>
          <p:nvPr>
            <p:ph type="title"/>
          </p:nvPr>
        </p:nvSpPr>
        <p:spPr>
          <a:xfrm>
            <a:off x="767290" y="1166932"/>
            <a:ext cx="3582073" cy="4279709"/>
          </a:xfrm>
        </p:spPr>
        <p:txBody>
          <a:bodyPr anchor="ctr">
            <a:normAutofit/>
          </a:bodyPr>
          <a:lstStyle/>
          <a:p>
            <a:r>
              <a:rPr lang="en-US" sz="4800">
                <a:solidFill>
                  <a:schemeClr val="bg1"/>
                </a:solidFill>
              </a:rPr>
              <a:t>Findings with Research Question 4</a:t>
            </a:r>
            <a:endParaRPr lang="en-US" sz="4800" dirty="0">
              <a:solidFill>
                <a:schemeClr val="bg1"/>
              </a:solidFill>
            </a:endParaRPr>
          </a:p>
        </p:txBody>
      </p:sp>
      <p:sp>
        <p:nvSpPr>
          <p:cNvPr id="3" name="내용 개체 틀 2"/>
          <p:cNvSpPr>
            <a:spLocks noGrp="1"/>
          </p:cNvSpPr>
          <p:nvPr>
            <p:ph idx="1"/>
          </p:nvPr>
        </p:nvSpPr>
        <p:spPr>
          <a:xfrm>
            <a:off x="5116653" y="772999"/>
            <a:ext cx="6659711" cy="4788816"/>
          </a:xfrm>
        </p:spPr>
        <p:txBody>
          <a:bodyPr anchor="t" anchorCtr="0">
            <a:normAutofit/>
          </a:bodyPr>
          <a:lstStyle/>
          <a:p>
            <a:pPr algn="just">
              <a:lnSpc>
                <a:spcPct val="150000"/>
              </a:lnSpc>
            </a:pPr>
            <a:r>
              <a:rPr lang="en-US" sz="2000" i="1" dirty="0">
                <a:latin typeface="Times New Roman" panose="02020603050405020304" pitchFamily="18" charset="0"/>
                <a:cs typeface="Times New Roman" panose="02020603050405020304" pitchFamily="18" charset="0"/>
              </a:rPr>
              <a:t>Research Question 4: Demographic factors impacting the English teachers’ perceptions of teaching SRL strategies and skills in middle schools</a:t>
            </a:r>
            <a:endParaRPr lang="en-US" sz="2000" dirty="0">
              <a:latin typeface="Times New Roman" panose="02020603050405020304" pitchFamily="18" charset="0"/>
              <a:cs typeface="Times New Roman" panose="02020603050405020304" pitchFamily="18" charset="0"/>
            </a:endParaRPr>
          </a:p>
          <a:p>
            <a:pPr algn="just">
              <a:lnSpc>
                <a:spcPct val="150000"/>
              </a:lnSpc>
            </a:pPr>
            <a:r>
              <a:rPr lang="en-US" sz="1800" dirty="0">
                <a:latin typeface="Times New Roman" panose="02020603050405020304" pitchFamily="18" charset="0"/>
                <a:cs typeface="Times New Roman" panose="02020603050405020304" pitchFamily="18" charset="0"/>
              </a:rPr>
              <a:t>To address RQ4 to examine teachers’ demographic information predict, multiple regression analyses were conducted. English teachers’ perceptions of the importance of teaching SRL strategies and skills in middle schools were treated as the independent variable, with Teachers' demographic information predictors, along with other teacher characteristics including gender, age and teaching experience (In Table 4).</a:t>
            </a:r>
          </a:p>
        </p:txBody>
      </p:sp>
    </p:spTree>
    <p:extLst>
      <p:ext uri="{BB962C8B-B14F-4D97-AF65-F5344CB8AC3E}">
        <p14:creationId xmlns:p14="http://schemas.microsoft.com/office/powerpoint/2010/main" val="412879210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10">
            <a:extLst>
              <a:ext uri="{FF2B5EF4-FFF2-40B4-BE49-F238E27FC236}">
                <a16:creationId xmlns:a16="http://schemas.microsoft.com/office/drawing/2014/main" id="{0B761509-3B9A-49A6-A84B-C3D8681169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3" name="Freeform: Shape 12">
            <a:extLst>
              <a:ext uri="{FF2B5EF4-FFF2-40B4-BE49-F238E27FC236}">
                <a16:creationId xmlns:a16="http://schemas.microsoft.com/office/drawing/2014/main" id="{91DE43FD-EB47-414A-B0AB-169B0FFFA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272922" cy="6858000"/>
          </a:xfrm>
          <a:custGeom>
            <a:avLst/>
            <a:gdLst>
              <a:gd name="connsiteX0" fmla="*/ 0 w 9272922"/>
              <a:gd name="connsiteY0" fmla="*/ 0 h 6858000"/>
              <a:gd name="connsiteX1" fmla="*/ 1733417 w 9272922"/>
              <a:gd name="connsiteY1" fmla="*/ 0 h 6858000"/>
              <a:gd name="connsiteX2" fmla="*/ 3307976 w 9272922"/>
              <a:gd name="connsiteY2" fmla="*/ 0 h 6858000"/>
              <a:gd name="connsiteX3" fmla="*/ 8126249 w 9272922"/>
              <a:gd name="connsiteY3" fmla="*/ 0 h 6858000"/>
              <a:gd name="connsiteX4" fmla="*/ 8138896 w 9272922"/>
              <a:gd name="connsiteY4" fmla="*/ 31774 h 6858000"/>
              <a:gd name="connsiteX5" fmla="*/ 9193904 w 9272922"/>
              <a:gd name="connsiteY5" fmla="*/ 2682457 h 6858000"/>
              <a:gd name="connsiteX6" fmla="*/ 9193904 w 9272922"/>
              <a:gd name="connsiteY6" fmla="*/ 3752208 h 6858000"/>
              <a:gd name="connsiteX7" fmla="*/ 8036400 w 9272922"/>
              <a:gd name="connsiteY7" fmla="*/ 6660411 h 6858000"/>
              <a:gd name="connsiteX8" fmla="*/ 7957938 w 9272922"/>
              <a:gd name="connsiteY8" fmla="*/ 6857542 h 6858000"/>
              <a:gd name="connsiteX9" fmla="*/ 3307976 w 9272922"/>
              <a:gd name="connsiteY9" fmla="*/ 6857542 h 6858000"/>
              <a:gd name="connsiteX10" fmla="*/ 3307976 w 9272922"/>
              <a:gd name="connsiteY10" fmla="*/ 6858000 h 6858000"/>
              <a:gd name="connsiteX11" fmla="*/ 0 w 9272922"/>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272922" h="6858000">
                <a:moveTo>
                  <a:pt x="0" y="0"/>
                </a:moveTo>
                <a:lnTo>
                  <a:pt x="1733417" y="0"/>
                </a:lnTo>
                <a:lnTo>
                  <a:pt x="3307976" y="0"/>
                </a:lnTo>
                <a:lnTo>
                  <a:pt x="8126249" y="0"/>
                </a:lnTo>
                <a:lnTo>
                  <a:pt x="8138896" y="31774"/>
                </a:lnTo>
                <a:cubicBezTo>
                  <a:pt x="9193904" y="2682457"/>
                  <a:pt x="9193904" y="2682457"/>
                  <a:pt x="9193904" y="2682457"/>
                </a:cubicBezTo>
                <a:cubicBezTo>
                  <a:pt x="9299262" y="2988100"/>
                  <a:pt x="9299262" y="3446565"/>
                  <a:pt x="9193904" y="3752208"/>
                </a:cubicBezTo>
                <a:cubicBezTo>
                  <a:pt x="8709916" y="4968215"/>
                  <a:pt x="8331802" y="5918220"/>
                  <a:pt x="8036400" y="6660411"/>
                </a:cubicBezTo>
                <a:lnTo>
                  <a:pt x="7957938" y="6857542"/>
                </a:lnTo>
                <a:lnTo>
                  <a:pt x="3307976" y="6857542"/>
                </a:lnTo>
                <a:lnTo>
                  <a:pt x="3307976"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4" name="Group 14">
            <a:extLst>
              <a:ext uri="{FF2B5EF4-FFF2-40B4-BE49-F238E27FC236}">
                <a16:creationId xmlns:a16="http://schemas.microsoft.com/office/drawing/2014/main" id="{58495BCC-CE77-4CC2-952E-846F41119FD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160561" y="1075188"/>
            <a:ext cx="1562267" cy="1172973"/>
            <a:chOff x="9160561" y="1075188"/>
            <a:chExt cx="1562267" cy="1172973"/>
          </a:xfrm>
        </p:grpSpPr>
        <p:sp>
          <p:nvSpPr>
            <p:cNvPr id="16" name="Freeform 5">
              <a:extLst>
                <a:ext uri="{FF2B5EF4-FFF2-40B4-BE49-F238E27FC236}">
                  <a16:creationId xmlns:a16="http://schemas.microsoft.com/office/drawing/2014/main" id="{1B42538B-E30F-4967-A6C1-8EBA775F4D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160561" y="1423846"/>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7" name="Freeform 5">
              <a:extLst>
                <a:ext uri="{FF2B5EF4-FFF2-40B4-BE49-F238E27FC236}">
                  <a16:creationId xmlns:a16="http://schemas.microsoft.com/office/drawing/2014/main" id="{9A6BD9AC-4DE7-4B20-8547-4E3B375C21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960661" y="1075188"/>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grpSp>
      <p:graphicFrame>
        <p:nvGraphicFramePr>
          <p:cNvPr id="7" name="Table 6">
            <a:extLst>
              <a:ext uri="{FF2B5EF4-FFF2-40B4-BE49-F238E27FC236}">
                <a16:creationId xmlns:a16="http://schemas.microsoft.com/office/drawing/2014/main" id="{F7564ACF-429E-4E38-BDA0-D012AF3D6545}"/>
              </a:ext>
            </a:extLst>
          </p:cNvPr>
          <p:cNvGraphicFramePr>
            <a:graphicFrameLocks noGrp="1"/>
          </p:cNvGraphicFramePr>
          <p:nvPr>
            <p:extLst>
              <p:ext uri="{D42A27DB-BD31-4B8C-83A1-F6EECF244321}">
                <p14:modId xmlns:p14="http://schemas.microsoft.com/office/powerpoint/2010/main" val="2129348855"/>
              </p:ext>
            </p:extLst>
          </p:nvPr>
        </p:nvGraphicFramePr>
        <p:xfrm>
          <a:off x="461639" y="1512565"/>
          <a:ext cx="7674628" cy="4730120"/>
        </p:xfrm>
        <a:graphic>
          <a:graphicData uri="http://schemas.openxmlformats.org/drawingml/2006/table">
            <a:tbl>
              <a:tblPr firstRow="1" firstCol="1" bandRow="1">
                <a:tableStyleId>{2D5ABB26-0587-4C30-8999-92F81FD0307C}</a:tableStyleId>
              </a:tblPr>
              <a:tblGrid>
                <a:gridCol w="4675159">
                  <a:extLst>
                    <a:ext uri="{9D8B030D-6E8A-4147-A177-3AD203B41FA5}">
                      <a16:colId xmlns:a16="http://schemas.microsoft.com/office/drawing/2014/main" val="3968735306"/>
                    </a:ext>
                  </a:extLst>
                </a:gridCol>
                <a:gridCol w="1646090">
                  <a:extLst>
                    <a:ext uri="{9D8B030D-6E8A-4147-A177-3AD203B41FA5}">
                      <a16:colId xmlns:a16="http://schemas.microsoft.com/office/drawing/2014/main" val="2167149103"/>
                    </a:ext>
                  </a:extLst>
                </a:gridCol>
                <a:gridCol w="1353379">
                  <a:extLst>
                    <a:ext uri="{9D8B030D-6E8A-4147-A177-3AD203B41FA5}">
                      <a16:colId xmlns:a16="http://schemas.microsoft.com/office/drawing/2014/main" val="663960886"/>
                    </a:ext>
                  </a:extLst>
                </a:gridCol>
              </a:tblGrid>
              <a:tr h="236506">
                <a:tc>
                  <a:txBody>
                    <a:bodyPr/>
                    <a:lstStyle/>
                    <a:p>
                      <a:pPr marL="0" marR="0">
                        <a:lnSpc>
                          <a:spcPct val="115000"/>
                        </a:lnSpc>
                        <a:spcBef>
                          <a:spcPts val="0"/>
                        </a:spcBef>
                        <a:spcAft>
                          <a:spcPts val="0"/>
                        </a:spcAft>
                      </a:pPr>
                      <a:r>
                        <a:rPr lang="en-US" sz="1200" kern="100" dirty="0">
                          <a:effectLst/>
                        </a:rPr>
                        <a:t>Demography Variable</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kern="100" dirty="0">
                          <a:effectLst/>
                        </a:rPr>
                        <a:t>N</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kern="100" dirty="0">
                          <a:effectLst/>
                        </a:rPr>
                        <a:t>%</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4600372"/>
                  </a:ext>
                </a:extLst>
              </a:tr>
              <a:tr h="236506">
                <a:tc>
                  <a:txBody>
                    <a:bodyPr/>
                    <a:lstStyle/>
                    <a:p>
                      <a:pPr marL="0" marR="0">
                        <a:lnSpc>
                          <a:spcPct val="115000"/>
                        </a:lnSpc>
                        <a:spcBef>
                          <a:spcPts val="0"/>
                        </a:spcBef>
                        <a:spcAft>
                          <a:spcPts val="0"/>
                        </a:spcAft>
                      </a:pPr>
                      <a:r>
                        <a:rPr lang="en-US" sz="1200" kern="100">
                          <a:effectLst/>
                        </a:rPr>
                        <a:t>Gender</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28575" cap="flat" cmpd="sng" algn="ctr">
                      <a:solidFill>
                        <a:schemeClr val="tx1"/>
                      </a:solidFill>
                      <a:prstDash val="solid"/>
                      <a:round/>
                      <a:headEnd type="none" w="med" len="med"/>
                      <a:tailEnd type="none" w="med" len="med"/>
                    </a:lnT>
                  </a:tcPr>
                </a:tc>
                <a:tc>
                  <a:txBody>
                    <a:bodyPr/>
                    <a:lstStyle/>
                    <a:p>
                      <a:pPr marL="0" marR="0">
                        <a:lnSpc>
                          <a:spcPct val="115000"/>
                        </a:lnSpc>
                        <a:spcBef>
                          <a:spcPts val="0"/>
                        </a:spcBef>
                        <a:spcAft>
                          <a:spcPts val="0"/>
                        </a:spcAft>
                      </a:pPr>
                      <a:r>
                        <a:rPr lang="en-US" sz="1200" kern="100">
                          <a:effectLst/>
                        </a:rPr>
                        <a:t> </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28575" cap="flat" cmpd="sng" algn="ctr">
                      <a:solidFill>
                        <a:schemeClr val="tx1"/>
                      </a:solidFill>
                      <a:prstDash val="solid"/>
                      <a:round/>
                      <a:headEnd type="none" w="med" len="med"/>
                      <a:tailEnd type="none" w="med" len="med"/>
                    </a:lnT>
                  </a:tcPr>
                </a:tc>
                <a:tc>
                  <a:txBody>
                    <a:bodyPr/>
                    <a:lstStyle/>
                    <a:p>
                      <a:pPr marL="0" marR="0">
                        <a:lnSpc>
                          <a:spcPct val="115000"/>
                        </a:lnSpc>
                        <a:spcBef>
                          <a:spcPts val="0"/>
                        </a:spcBef>
                        <a:spcAft>
                          <a:spcPts val="0"/>
                        </a:spcAft>
                      </a:pPr>
                      <a:r>
                        <a:rPr lang="en-US" sz="1200" kern="100">
                          <a:effectLst/>
                        </a:rPr>
                        <a:t> </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42826073"/>
                  </a:ext>
                </a:extLst>
              </a:tr>
              <a:tr h="236506">
                <a:tc>
                  <a:txBody>
                    <a:bodyPr/>
                    <a:lstStyle/>
                    <a:p>
                      <a:pPr marL="0" marR="0" indent="152400">
                        <a:lnSpc>
                          <a:spcPct val="115000"/>
                        </a:lnSpc>
                        <a:spcBef>
                          <a:spcPts val="0"/>
                        </a:spcBef>
                        <a:spcAft>
                          <a:spcPts val="0"/>
                        </a:spcAft>
                      </a:pPr>
                      <a:r>
                        <a:rPr lang="en-US" sz="1200" kern="100">
                          <a:effectLst/>
                        </a:rPr>
                        <a:t>Male</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10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41.7</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9411328"/>
                  </a:ext>
                </a:extLst>
              </a:tr>
              <a:tr h="236506">
                <a:tc>
                  <a:txBody>
                    <a:bodyPr/>
                    <a:lstStyle/>
                    <a:p>
                      <a:pPr marL="0" marR="0" indent="152400">
                        <a:lnSpc>
                          <a:spcPct val="115000"/>
                        </a:lnSpc>
                        <a:spcBef>
                          <a:spcPts val="0"/>
                        </a:spcBef>
                        <a:spcAft>
                          <a:spcPts val="0"/>
                        </a:spcAft>
                      </a:pPr>
                      <a:r>
                        <a:rPr lang="en-US" sz="1200" kern="100">
                          <a:effectLst/>
                        </a:rPr>
                        <a:t>Female</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13</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54.2</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72114922"/>
                  </a:ext>
                </a:extLst>
              </a:tr>
              <a:tr h="236506">
                <a:tc>
                  <a:txBody>
                    <a:bodyPr/>
                    <a:lstStyle/>
                    <a:p>
                      <a:pPr marL="0" marR="0" indent="152400">
                        <a:lnSpc>
                          <a:spcPct val="115000"/>
                        </a:lnSpc>
                        <a:spcBef>
                          <a:spcPts val="0"/>
                        </a:spcBef>
                        <a:spcAft>
                          <a:spcPts val="0"/>
                        </a:spcAft>
                      </a:pPr>
                      <a:r>
                        <a:rPr lang="en-US" sz="1200" kern="100">
                          <a:effectLst/>
                        </a:rPr>
                        <a:t>Prefer not to say</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0.0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14527340"/>
                  </a:ext>
                </a:extLst>
              </a:tr>
              <a:tr h="236506">
                <a:tc>
                  <a:txBody>
                    <a:bodyPr/>
                    <a:lstStyle/>
                    <a:p>
                      <a:pPr marL="0" marR="0" indent="152400">
                        <a:lnSpc>
                          <a:spcPct val="115000"/>
                        </a:lnSpc>
                        <a:spcBef>
                          <a:spcPts val="0"/>
                        </a:spcBef>
                        <a:spcAft>
                          <a:spcPts val="0"/>
                        </a:spcAft>
                      </a:pPr>
                      <a:r>
                        <a:rPr lang="en-US" sz="1200" kern="100">
                          <a:effectLst/>
                        </a:rPr>
                        <a:t>No response</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200" kern="100">
                          <a:effectLst/>
                        </a:rPr>
                        <a:t>1</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200" kern="100">
                          <a:effectLst/>
                        </a:rPr>
                        <a:t>4.2</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45776611"/>
                  </a:ext>
                </a:extLst>
              </a:tr>
              <a:tr h="236506">
                <a:tc>
                  <a:txBody>
                    <a:bodyPr/>
                    <a:lstStyle/>
                    <a:p>
                      <a:pPr marL="0" marR="0">
                        <a:lnSpc>
                          <a:spcPct val="115000"/>
                        </a:lnSpc>
                        <a:spcBef>
                          <a:spcPts val="0"/>
                        </a:spcBef>
                        <a:spcAft>
                          <a:spcPts val="0"/>
                        </a:spcAft>
                      </a:pPr>
                      <a:r>
                        <a:rPr lang="en-US" sz="1200" kern="100">
                          <a:effectLst/>
                        </a:rPr>
                        <a:t>Age</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200" kern="100">
                          <a:effectLst/>
                        </a:rPr>
                        <a:t> </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200" kern="100">
                          <a:effectLst/>
                        </a:rPr>
                        <a:t> </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27945362"/>
                  </a:ext>
                </a:extLst>
              </a:tr>
              <a:tr h="236506">
                <a:tc>
                  <a:txBody>
                    <a:bodyPr/>
                    <a:lstStyle/>
                    <a:p>
                      <a:pPr marL="0" marR="38100" indent="152400">
                        <a:lnSpc>
                          <a:spcPct val="115000"/>
                        </a:lnSpc>
                        <a:spcBef>
                          <a:spcPts val="0"/>
                        </a:spcBef>
                        <a:spcAft>
                          <a:spcPts val="0"/>
                        </a:spcAft>
                      </a:pPr>
                      <a:r>
                        <a:rPr lang="en-US" sz="1200" kern="100" dirty="0">
                          <a:effectLst/>
                        </a:rPr>
                        <a:t>Under 24 years old</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0.0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99149334"/>
                  </a:ext>
                </a:extLst>
              </a:tr>
              <a:tr h="236506">
                <a:tc>
                  <a:txBody>
                    <a:bodyPr/>
                    <a:lstStyle/>
                    <a:p>
                      <a:pPr marL="0" marR="38100" indent="152400">
                        <a:lnSpc>
                          <a:spcPct val="115000"/>
                        </a:lnSpc>
                        <a:spcBef>
                          <a:spcPts val="0"/>
                        </a:spcBef>
                        <a:spcAft>
                          <a:spcPts val="0"/>
                        </a:spcAft>
                      </a:pPr>
                      <a:r>
                        <a:rPr lang="en-US" sz="1200" kern="100" dirty="0">
                          <a:effectLst/>
                        </a:rPr>
                        <a:t>25-34 years old</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6</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25.0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92792098"/>
                  </a:ext>
                </a:extLst>
              </a:tr>
              <a:tr h="236506">
                <a:tc>
                  <a:txBody>
                    <a:bodyPr/>
                    <a:lstStyle/>
                    <a:p>
                      <a:pPr marL="0" marR="38100" indent="152400">
                        <a:lnSpc>
                          <a:spcPct val="115000"/>
                        </a:lnSpc>
                        <a:spcBef>
                          <a:spcPts val="0"/>
                        </a:spcBef>
                        <a:spcAft>
                          <a:spcPts val="0"/>
                        </a:spcAft>
                      </a:pPr>
                      <a:r>
                        <a:rPr lang="en-US" sz="1200" kern="100" dirty="0">
                          <a:effectLst/>
                        </a:rPr>
                        <a:t>35-44 years old</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15</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62.5</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33056060"/>
                  </a:ext>
                </a:extLst>
              </a:tr>
              <a:tr h="236506">
                <a:tc>
                  <a:txBody>
                    <a:bodyPr/>
                    <a:lstStyle/>
                    <a:p>
                      <a:pPr marL="0" marR="38100" indent="152400">
                        <a:lnSpc>
                          <a:spcPct val="115000"/>
                        </a:lnSpc>
                        <a:spcBef>
                          <a:spcPts val="0"/>
                        </a:spcBef>
                        <a:spcAft>
                          <a:spcPts val="0"/>
                        </a:spcAft>
                      </a:pPr>
                      <a:r>
                        <a:rPr lang="en-US" sz="1200" kern="100" dirty="0">
                          <a:effectLst/>
                        </a:rPr>
                        <a:t>45-54 years old</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2</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8.3</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94069181"/>
                  </a:ext>
                </a:extLst>
              </a:tr>
              <a:tr h="236506">
                <a:tc>
                  <a:txBody>
                    <a:bodyPr/>
                    <a:lstStyle/>
                    <a:p>
                      <a:pPr marL="0" marR="38100" indent="152400">
                        <a:lnSpc>
                          <a:spcPct val="115000"/>
                        </a:lnSpc>
                        <a:spcBef>
                          <a:spcPts val="0"/>
                        </a:spcBef>
                        <a:spcAft>
                          <a:spcPts val="0"/>
                        </a:spcAft>
                      </a:pPr>
                      <a:r>
                        <a:rPr lang="en-US" sz="1200" kern="100">
                          <a:effectLst/>
                        </a:rPr>
                        <a:t>65 years old or older</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0.0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8667745"/>
                  </a:ext>
                </a:extLst>
              </a:tr>
              <a:tr h="236506">
                <a:tc>
                  <a:txBody>
                    <a:bodyPr/>
                    <a:lstStyle/>
                    <a:p>
                      <a:pPr marL="0" marR="0" indent="152400">
                        <a:lnSpc>
                          <a:spcPct val="115000"/>
                        </a:lnSpc>
                        <a:spcBef>
                          <a:spcPts val="0"/>
                        </a:spcBef>
                        <a:spcAft>
                          <a:spcPts val="0"/>
                        </a:spcAft>
                      </a:pPr>
                      <a:r>
                        <a:rPr lang="en-US" sz="1200" kern="100">
                          <a:effectLst/>
                        </a:rPr>
                        <a:t>No response</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200" kern="100">
                          <a:effectLst/>
                        </a:rPr>
                        <a:t>1</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200" kern="100">
                          <a:effectLst/>
                        </a:rPr>
                        <a:t>4.2</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24649195"/>
                  </a:ext>
                </a:extLst>
              </a:tr>
              <a:tr h="236506">
                <a:tc>
                  <a:txBody>
                    <a:bodyPr/>
                    <a:lstStyle/>
                    <a:p>
                      <a:pPr marL="0" marR="38100">
                        <a:lnSpc>
                          <a:spcPct val="115000"/>
                        </a:lnSpc>
                        <a:spcBef>
                          <a:spcPts val="0"/>
                        </a:spcBef>
                        <a:spcAft>
                          <a:spcPts val="0"/>
                        </a:spcAft>
                      </a:pPr>
                      <a:r>
                        <a:rPr lang="en-US" sz="1200" kern="100">
                          <a:effectLst/>
                        </a:rPr>
                        <a:t>Teaching Experience</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38100">
                        <a:lnSpc>
                          <a:spcPct val="115000"/>
                        </a:lnSpc>
                        <a:spcBef>
                          <a:spcPts val="0"/>
                        </a:spcBef>
                        <a:spcAft>
                          <a:spcPts val="0"/>
                        </a:spcAft>
                      </a:pPr>
                      <a:r>
                        <a:rPr lang="en-US" sz="1200" kern="100">
                          <a:effectLst/>
                        </a:rPr>
                        <a:t> </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38100">
                        <a:lnSpc>
                          <a:spcPct val="115000"/>
                        </a:lnSpc>
                        <a:spcBef>
                          <a:spcPts val="0"/>
                        </a:spcBef>
                        <a:spcAft>
                          <a:spcPts val="0"/>
                        </a:spcAft>
                      </a:pPr>
                      <a:r>
                        <a:rPr lang="en-US" sz="1200" kern="100">
                          <a:effectLst/>
                        </a:rPr>
                        <a:t> </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219751"/>
                  </a:ext>
                </a:extLst>
              </a:tr>
              <a:tr h="236506">
                <a:tc>
                  <a:txBody>
                    <a:bodyPr/>
                    <a:lstStyle/>
                    <a:p>
                      <a:pPr marL="0" marR="38100" indent="152400">
                        <a:lnSpc>
                          <a:spcPct val="115000"/>
                        </a:lnSpc>
                        <a:spcBef>
                          <a:spcPts val="0"/>
                        </a:spcBef>
                        <a:spcAft>
                          <a:spcPts val="0"/>
                        </a:spcAft>
                      </a:pPr>
                      <a:r>
                        <a:rPr lang="en-US" sz="1200" kern="100">
                          <a:effectLst/>
                        </a:rPr>
                        <a:t>3 years or less</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3</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12.5</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55206338"/>
                  </a:ext>
                </a:extLst>
              </a:tr>
              <a:tr h="236506">
                <a:tc>
                  <a:txBody>
                    <a:bodyPr/>
                    <a:lstStyle/>
                    <a:p>
                      <a:pPr marL="0" marR="38100" indent="152400">
                        <a:lnSpc>
                          <a:spcPct val="115000"/>
                        </a:lnSpc>
                        <a:spcBef>
                          <a:spcPts val="0"/>
                        </a:spcBef>
                        <a:spcAft>
                          <a:spcPts val="0"/>
                        </a:spcAft>
                      </a:pPr>
                      <a:r>
                        <a:rPr lang="en-US" sz="1200" kern="100">
                          <a:effectLst/>
                        </a:rPr>
                        <a:t>4 to 8 years</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2</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8.3</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73292956"/>
                  </a:ext>
                </a:extLst>
              </a:tr>
              <a:tr h="236506">
                <a:tc>
                  <a:txBody>
                    <a:bodyPr/>
                    <a:lstStyle/>
                    <a:p>
                      <a:pPr marL="0" marR="38100" indent="152400">
                        <a:lnSpc>
                          <a:spcPct val="115000"/>
                        </a:lnSpc>
                        <a:spcBef>
                          <a:spcPts val="0"/>
                        </a:spcBef>
                        <a:spcAft>
                          <a:spcPts val="0"/>
                        </a:spcAft>
                      </a:pPr>
                      <a:r>
                        <a:rPr lang="en-US" sz="1200" kern="100">
                          <a:effectLst/>
                        </a:rPr>
                        <a:t>9 to 13 years</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5</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20.8</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8126608"/>
                  </a:ext>
                </a:extLst>
              </a:tr>
              <a:tr h="236506">
                <a:tc>
                  <a:txBody>
                    <a:bodyPr/>
                    <a:lstStyle/>
                    <a:p>
                      <a:pPr marL="0" marR="38100" indent="152400">
                        <a:lnSpc>
                          <a:spcPct val="115000"/>
                        </a:lnSpc>
                        <a:spcBef>
                          <a:spcPts val="0"/>
                        </a:spcBef>
                        <a:spcAft>
                          <a:spcPts val="0"/>
                        </a:spcAft>
                      </a:pPr>
                      <a:r>
                        <a:rPr lang="en-US" sz="1200" kern="100">
                          <a:effectLst/>
                        </a:rPr>
                        <a:t>14 years or more</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13</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54.2</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7187121"/>
                  </a:ext>
                </a:extLst>
              </a:tr>
              <a:tr h="236506">
                <a:tc>
                  <a:txBody>
                    <a:bodyPr/>
                    <a:lstStyle/>
                    <a:p>
                      <a:pPr marL="0" marR="0" indent="152400">
                        <a:lnSpc>
                          <a:spcPct val="115000"/>
                        </a:lnSpc>
                        <a:spcBef>
                          <a:spcPts val="0"/>
                        </a:spcBef>
                        <a:spcAft>
                          <a:spcPts val="0"/>
                        </a:spcAft>
                      </a:pPr>
                      <a:r>
                        <a:rPr lang="en-US" sz="1200" kern="100">
                          <a:effectLst/>
                        </a:rPr>
                        <a:t>No response</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1</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8100" marR="38100" algn="r">
                        <a:lnSpc>
                          <a:spcPct val="115000"/>
                        </a:lnSpc>
                        <a:spcBef>
                          <a:spcPts val="0"/>
                        </a:spcBef>
                        <a:spcAft>
                          <a:spcPts val="0"/>
                        </a:spcAft>
                      </a:pPr>
                      <a:r>
                        <a:rPr lang="en-US" sz="1200" kern="100">
                          <a:effectLst/>
                        </a:rPr>
                        <a:t>4.2</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26787974"/>
                  </a:ext>
                </a:extLst>
              </a:tr>
              <a:tr h="236506">
                <a:tc>
                  <a:txBody>
                    <a:bodyPr/>
                    <a:lstStyle/>
                    <a:p>
                      <a:pPr marL="0" marR="38100">
                        <a:lnSpc>
                          <a:spcPct val="115000"/>
                        </a:lnSpc>
                        <a:spcBef>
                          <a:spcPts val="0"/>
                        </a:spcBef>
                        <a:spcAft>
                          <a:spcPts val="0"/>
                        </a:spcAft>
                      </a:pPr>
                      <a:r>
                        <a:rPr lang="en-US" sz="1200" kern="100" dirty="0">
                          <a:effectLst/>
                        </a:rPr>
                        <a:t>      Total</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28575" cap="flat" cmpd="sng" algn="ctr">
                      <a:solidFill>
                        <a:schemeClr val="tx1"/>
                      </a:solidFill>
                      <a:prstDash val="solid"/>
                      <a:round/>
                      <a:headEnd type="none" w="med" len="med"/>
                      <a:tailEnd type="none" w="med" len="med"/>
                    </a:lnB>
                  </a:tcPr>
                </a:tc>
                <a:tc>
                  <a:txBody>
                    <a:bodyPr/>
                    <a:lstStyle/>
                    <a:p>
                      <a:pPr marL="38100" marR="38100" algn="r">
                        <a:lnSpc>
                          <a:spcPct val="115000"/>
                        </a:lnSpc>
                        <a:spcBef>
                          <a:spcPts val="0"/>
                        </a:spcBef>
                        <a:spcAft>
                          <a:spcPts val="0"/>
                        </a:spcAft>
                      </a:pPr>
                      <a:r>
                        <a:rPr lang="en-US" sz="1200" kern="100" dirty="0">
                          <a:effectLst/>
                        </a:rPr>
                        <a:t>24</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28575" cap="flat" cmpd="sng" algn="ctr">
                      <a:solidFill>
                        <a:schemeClr val="tx1"/>
                      </a:solidFill>
                      <a:prstDash val="solid"/>
                      <a:round/>
                      <a:headEnd type="none" w="med" len="med"/>
                      <a:tailEnd type="none" w="med" len="med"/>
                    </a:lnB>
                  </a:tcPr>
                </a:tc>
                <a:tc>
                  <a:txBody>
                    <a:bodyPr/>
                    <a:lstStyle/>
                    <a:p>
                      <a:pPr marL="38100" marR="38100" algn="r">
                        <a:lnSpc>
                          <a:spcPct val="115000"/>
                        </a:lnSpc>
                        <a:spcBef>
                          <a:spcPts val="0"/>
                        </a:spcBef>
                        <a:spcAft>
                          <a:spcPts val="0"/>
                        </a:spcAft>
                      </a:pPr>
                      <a:r>
                        <a:rPr lang="en-US" sz="1200" kern="100" dirty="0">
                          <a:effectLst/>
                        </a:rPr>
                        <a:t>100</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9528096"/>
                  </a:ext>
                </a:extLst>
              </a:tr>
            </a:tbl>
          </a:graphicData>
        </a:graphic>
      </p:graphicFrame>
      <p:sp>
        <p:nvSpPr>
          <p:cNvPr id="8" name="Rectangle 3">
            <a:extLst>
              <a:ext uri="{FF2B5EF4-FFF2-40B4-BE49-F238E27FC236}">
                <a16:creationId xmlns:a16="http://schemas.microsoft.com/office/drawing/2014/main" id="{CC2186AB-282A-49A2-A01F-19544B38989D}"/>
              </a:ext>
            </a:extLst>
          </p:cNvPr>
          <p:cNvSpPr>
            <a:spLocks noChangeArrowheads="1"/>
          </p:cNvSpPr>
          <p:nvPr/>
        </p:nvSpPr>
        <p:spPr bwMode="auto">
          <a:xfrm>
            <a:off x="221942" y="941741"/>
            <a:ext cx="14880255"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Table 4 Demographic information of Participants.</a:t>
            </a:r>
            <a:endParaRPr kumimoji="0" lang="en-US" altLang="en-US" sz="1600" b="0" i="0" u="none" strike="noStrike" cap="none" normalizeH="0" baseline="0" dirty="0">
              <a:ln>
                <a:noFill/>
              </a:ln>
              <a:solidFill>
                <a:schemeClr val="tx1"/>
              </a:solidFill>
              <a:effectLst/>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666530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10">
            <a:extLst>
              <a:ext uri="{FF2B5EF4-FFF2-40B4-BE49-F238E27FC236}">
                <a16:creationId xmlns:a16="http://schemas.microsoft.com/office/drawing/2014/main" id="{0B761509-3B9A-49A6-A84B-C3D8681169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Freeform: Shape 12">
            <a:extLst>
              <a:ext uri="{FF2B5EF4-FFF2-40B4-BE49-F238E27FC236}">
                <a16:creationId xmlns:a16="http://schemas.microsoft.com/office/drawing/2014/main" id="{91DE43FD-EB47-414A-B0AB-169B0FFFA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272922" cy="6858000"/>
          </a:xfrm>
          <a:custGeom>
            <a:avLst/>
            <a:gdLst>
              <a:gd name="connsiteX0" fmla="*/ 0 w 9272922"/>
              <a:gd name="connsiteY0" fmla="*/ 0 h 6858000"/>
              <a:gd name="connsiteX1" fmla="*/ 1733417 w 9272922"/>
              <a:gd name="connsiteY1" fmla="*/ 0 h 6858000"/>
              <a:gd name="connsiteX2" fmla="*/ 3307976 w 9272922"/>
              <a:gd name="connsiteY2" fmla="*/ 0 h 6858000"/>
              <a:gd name="connsiteX3" fmla="*/ 8126249 w 9272922"/>
              <a:gd name="connsiteY3" fmla="*/ 0 h 6858000"/>
              <a:gd name="connsiteX4" fmla="*/ 8138896 w 9272922"/>
              <a:gd name="connsiteY4" fmla="*/ 31774 h 6858000"/>
              <a:gd name="connsiteX5" fmla="*/ 9193904 w 9272922"/>
              <a:gd name="connsiteY5" fmla="*/ 2682457 h 6858000"/>
              <a:gd name="connsiteX6" fmla="*/ 9193904 w 9272922"/>
              <a:gd name="connsiteY6" fmla="*/ 3752208 h 6858000"/>
              <a:gd name="connsiteX7" fmla="*/ 8036400 w 9272922"/>
              <a:gd name="connsiteY7" fmla="*/ 6660411 h 6858000"/>
              <a:gd name="connsiteX8" fmla="*/ 7957938 w 9272922"/>
              <a:gd name="connsiteY8" fmla="*/ 6857542 h 6858000"/>
              <a:gd name="connsiteX9" fmla="*/ 3307976 w 9272922"/>
              <a:gd name="connsiteY9" fmla="*/ 6857542 h 6858000"/>
              <a:gd name="connsiteX10" fmla="*/ 3307976 w 9272922"/>
              <a:gd name="connsiteY10" fmla="*/ 6858000 h 6858000"/>
              <a:gd name="connsiteX11" fmla="*/ 0 w 9272922"/>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272922" h="6858000">
                <a:moveTo>
                  <a:pt x="0" y="0"/>
                </a:moveTo>
                <a:lnTo>
                  <a:pt x="1733417" y="0"/>
                </a:lnTo>
                <a:lnTo>
                  <a:pt x="3307976" y="0"/>
                </a:lnTo>
                <a:lnTo>
                  <a:pt x="8126249" y="0"/>
                </a:lnTo>
                <a:lnTo>
                  <a:pt x="8138896" y="31774"/>
                </a:lnTo>
                <a:cubicBezTo>
                  <a:pt x="9193904" y="2682457"/>
                  <a:pt x="9193904" y="2682457"/>
                  <a:pt x="9193904" y="2682457"/>
                </a:cubicBezTo>
                <a:cubicBezTo>
                  <a:pt x="9299262" y="2988100"/>
                  <a:pt x="9299262" y="3446565"/>
                  <a:pt x="9193904" y="3752208"/>
                </a:cubicBezTo>
                <a:cubicBezTo>
                  <a:pt x="8709916" y="4968215"/>
                  <a:pt x="8331802" y="5918220"/>
                  <a:pt x="8036400" y="6660411"/>
                </a:cubicBezTo>
                <a:lnTo>
                  <a:pt x="7957938" y="6857542"/>
                </a:lnTo>
                <a:lnTo>
                  <a:pt x="3307976" y="6857542"/>
                </a:lnTo>
                <a:lnTo>
                  <a:pt x="3307976"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Picture 5">
            <a:extLst>
              <a:ext uri="{FF2B5EF4-FFF2-40B4-BE49-F238E27FC236}">
                <a16:creationId xmlns:a16="http://schemas.microsoft.com/office/drawing/2014/main" id="{2C47ED0A-D63B-45FA-A252-B95432D87263}"/>
              </a:ext>
            </a:extLst>
          </p:cNvPr>
          <p:cNvPicPr>
            <a:picLocks noChangeAspect="1"/>
          </p:cNvPicPr>
          <p:nvPr/>
        </p:nvPicPr>
        <p:blipFill rotWithShape="1">
          <a:blip r:embed="rId2"/>
          <a:srcRect b="4451"/>
          <a:stretch/>
        </p:blipFill>
        <p:spPr>
          <a:xfrm>
            <a:off x="187818" y="937202"/>
            <a:ext cx="8232034" cy="4983595"/>
          </a:xfrm>
          <a:prstGeom prst="rect">
            <a:avLst/>
          </a:prstGeom>
        </p:spPr>
      </p:pic>
      <p:grpSp>
        <p:nvGrpSpPr>
          <p:cNvPr id="24" name="Group 14">
            <a:extLst>
              <a:ext uri="{FF2B5EF4-FFF2-40B4-BE49-F238E27FC236}">
                <a16:creationId xmlns:a16="http://schemas.microsoft.com/office/drawing/2014/main" id="{58495BCC-CE77-4CC2-952E-846F41119FD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160561" y="1075188"/>
            <a:ext cx="1562267" cy="1172973"/>
            <a:chOff x="9160561" y="1075188"/>
            <a:chExt cx="1562267" cy="1172973"/>
          </a:xfrm>
        </p:grpSpPr>
        <p:sp>
          <p:nvSpPr>
            <p:cNvPr id="16" name="Freeform 5">
              <a:extLst>
                <a:ext uri="{FF2B5EF4-FFF2-40B4-BE49-F238E27FC236}">
                  <a16:creationId xmlns:a16="http://schemas.microsoft.com/office/drawing/2014/main" id="{1B42538B-E30F-4967-A6C1-8EBA775F4D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160561" y="1423846"/>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17" name="Freeform 5">
              <a:extLst>
                <a:ext uri="{FF2B5EF4-FFF2-40B4-BE49-F238E27FC236}">
                  <a16:creationId xmlns:a16="http://schemas.microsoft.com/office/drawing/2014/main" id="{9A6BD9AC-4DE7-4B20-8547-4E3B375C21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960661" y="1075188"/>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grpSp>
      <p:sp>
        <p:nvSpPr>
          <p:cNvPr id="8" name="Rectangle 7">
            <a:extLst>
              <a:ext uri="{FF2B5EF4-FFF2-40B4-BE49-F238E27FC236}">
                <a16:creationId xmlns:a16="http://schemas.microsoft.com/office/drawing/2014/main" id="{2272F29A-BCAA-415C-A075-7CF2F124F23D}"/>
              </a:ext>
            </a:extLst>
          </p:cNvPr>
          <p:cNvSpPr/>
          <p:nvPr/>
        </p:nvSpPr>
        <p:spPr>
          <a:xfrm>
            <a:off x="7324077" y="1544716"/>
            <a:ext cx="650997" cy="1589101"/>
          </a:xfrm>
          <a:prstGeom prst="rect">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9" name="Rectangle 8">
            <a:extLst>
              <a:ext uri="{FF2B5EF4-FFF2-40B4-BE49-F238E27FC236}">
                <a16:creationId xmlns:a16="http://schemas.microsoft.com/office/drawing/2014/main" id="{EDFB2153-9BFA-4975-BD1C-9F6CC31C1605}"/>
              </a:ext>
            </a:extLst>
          </p:cNvPr>
          <p:cNvSpPr/>
          <p:nvPr/>
        </p:nvSpPr>
        <p:spPr>
          <a:xfrm>
            <a:off x="6596109" y="1747103"/>
            <a:ext cx="650997" cy="3828073"/>
          </a:xfrm>
          <a:prstGeom prst="rect">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Oval 1">
            <a:extLst>
              <a:ext uri="{FF2B5EF4-FFF2-40B4-BE49-F238E27FC236}">
                <a16:creationId xmlns:a16="http://schemas.microsoft.com/office/drawing/2014/main" id="{2B07BAD8-AFEE-4BBE-8B2B-5FC185606500}"/>
              </a:ext>
            </a:extLst>
          </p:cNvPr>
          <p:cNvSpPr/>
          <p:nvPr/>
        </p:nvSpPr>
        <p:spPr>
          <a:xfrm>
            <a:off x="6596109" y="3943718"/>
            <a:ext cx="650997" cy="55726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324E9C4C-EC67-454D-B569-727158FD367D}"/>
              </a:ext>
            </a:extLst>
          </p:cNvPr>
          <p:cNvSpPr/>
          <p:nvPr/>
        </p:nvSpPr>
        <p:spPr>
          <a:xfrm>
            <a:off x="9380881" y="2429422"/>
            <a:ext cx="2623301" cy="4247317"/>
          </a:xfrm>
          <a:prstGeom prst="rect">
            <a:avLst/>
          </a:prstGeom>
        </p:spPr>
        <p:txBody>
          <a:bodyPr wrap="square">
            <a:spAutoFit/>
          </a:bodyPr>
          <a:lstStyle/>
          <a:p>
            <a:r>
              <a:rPr lang="en-US" dirty="0">
                <a:solidFill>
                  <a:schemeClr val="bg1"/>
                </a:solidFill>
                <a:latin typeface="Georgia" panose="02040502050405020303" pitchFamily="18" charset="0"/>
              </a:rPr>
              <a:t>A multiple regression was run to predict the perceptions from gender, age, and teaching experience. These variables failed to statistically significantly predicted the perception, </a:t>
            </a:r>
            <a:r>
              <a:rPr lang="en-US" i="1" dirty="0">
                <a:solidFill>
                  <a:schemeClr val="bg1"/>
                </a:solidFill>
                <a:latin typeface="Georgia" panose="02040502050405020303" pitchFamily="18" charset="0"/>
              </a:rPr>
              <a:t>, F (23, 2.197) = 0.124; p &lt; 0.005.</a:t>
            </a:r>
            <a:r>
              <a:rPr lang="en-US" dirty="0">
                <a:solidFill>
                  <a:schemeClr val="bg1"/>
                </a:solidFill>
                <a:latin typeface="Georgia" panose="02040502050405020303" pitchFamily="18" charset="0"/>
              </a:rPr>
              <a:t>, </a:t>
            </a:r>
            <a:r>
              <a:rPr lang="en-US" i="1" dirty="0">
                <a:solidFill>
                  <a:schemeClr val="bg1"/>
                </a:solidFill>
                <a:latin typeface="Georgia" panose="02040502050405020303" pitchFamily="18" charset="0"/>
              </a:rPr>
              <a:t>R</a:t>
            </a:r>
            <a:r>
              <a:rPr lang="en-US" i="1" baseline="30000" dirty="0">
                <a:solidFill>
                  <a:schemeClr val="bg1"/>
                </a:solidFill>
                <a:latin typeface="Georgia" panose="02040502050405020303" pitchFamily="18" charset="0"/>
              </a:rPr>
              <a:t>2</a:t>
            </a:r>
            <a:r>
              <a:rPr lang="en-US" dirty="0">
                <a:solidFill>
                  <a:schemeClr val="bg1"/>
                </a:solidFill>
                <a:latin typeface="Georgia" panose="02040502050405020303" pitchFamily="18" charset="0"/>
              </a:rPr>
              <a:t> = .268. All three variables failed to add statistically significantly to the prediction, </a:t>
            </a:r>
            <a:r>
              <a:rPr lang="en-US" i="1" dirty="0">
                <a:solidFill>
                  <a:schemeClr val="bg1"/>
                </a:solidFill>
                <a:latin typeface="Georgia" panose="02040502050405020303" pitchFamily="18" charset="0"/>
              </a:rPr>
              <a:t>p</a:t>
            </a:r>
            <a:r>
              <a:rPr lang="en-US" dirty="0">
                <a:solidFill>
                  <a:schemeClr val="bg1"/>
                </a:solidFill>
                <a:latin typeface="Georgia" panose="02040502050405020303" pitchFamily="18" charset="0"/>
              </a:rPr>
              <a:t> &lt; .05.</a:t>
            </a:r>
            <a:endParaRPr lang="en-US" dirty="0">
              <a:solidFill>
                <a:schemeClr val="bg1"/>
              </a:solidFill>
            </a:endParaRPr>
          </a:p>
        </p:txBody>
      </p:sp>
    </p:spTree>
    <p:extLst>
      <p:ext uri="{BB962C8B-B14F-4D97-AF65-F5344CB8AC3E}">
        <p14:creationId xmlns:p14="http://schemas.microsoft.com/office/powerpoint/2010/main" val="420397524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barn(inVertical)">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46">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48">
            <a:extLst>
              <a:ext uri="{FF2B5EF4-FFF2-40B4-BE49-F238E27FC236}">
                <a16:creationId xmlns:a16="http://schemas.microsoft.com/office/drawing/2014/main" id="{7A792DF6-CC34-4DC4-9334-D43BB78367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634376" cy="6858000"/>
          </a:xfrm>
          <a:prstGeom prst="rect">
            <a:avLst/>
          </a:prstGeom>
          <a:ln>
            <a:noFill/>
          </a:ln>
          <a:effectLst/>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sp>
        <p:nvSpPr>
          <p:cNvPr id="2" name="제목 1"/>
          <p:cNvSpPr>
            <a:spLocks noGrp="1"/>
          </p:cNvSpPr>
          <p:nvPr>
            <p:ph type="title"/>
          </p:nvPr>
        </p:nvSpPr>
        <p:spPr>
          <a:xfrm>
            <a:off x="982980" y="891539"/>
            <a:ext cx="3134807" cy="5071110"/>
          </a:xfrm>
        </p:spPr>
        <p:txBody>
          <a:bodyPr>
            <a:normAutofit/>
          </a:bodyPr>
          <a:lstStyle/>
          <a:p>
            <a:r>
              <a:rPr lang="en-US" sz="4000">
                <a:solidFill>
                  <a:srgbClr val="FFFFFF"/>
                </a:solidFill>
              </a:rPr>
              <a:t>Background of the study</a:t>
            </a:r>
          </a:p>
        </p:txBody>
      </p:sp>
      <p:sp>
        <p:nvSpPr>
          <p:cNvPr id="73" name="Rectangle 50">
            <a:extLst>
              <a:ext uri="{FF2B5EF4-FFF2-40B4-BE49-F238E27FC236}">
                <a16:creationId xmlns:a16="http://schemas.microsoft.com/office/drawing/2014/main" id="{8B660204-C393-4F3C-8ACC-5771824A2D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4" name="내용 개체 틀 2">
            <a:extLst>
              <a:ext uri="{FF2B5EF4-FFF2-40B4-BE49-F238E27FC236}">
                <a16:creationId xmlns:a16="http://schemas.microsoft.com/office/drawing/2014/main" id="{036132E5-0BAD-4259-9473-C906CA9BB360}"/>
              </a:ext>
            </a:extLst>
          </p:cNvPr>
          <p:cNvGraphicFramePr>
            <a:graphicFrameLocks noGrp="1"/>
          </p:cNvGraphicFramePr>
          <p:nvPr>
            <p:ph idx="1"/>
            <p:extLst>
              <p:ext uri="{D42A27DB-BD31-4B8C-83A1-F6EECF244321}">
                <p14:modId xmlns:p14="http://schemas.microsoft.com/office/powerpoint/2010/main" val="1979046242"/>
              </p:ext>
            </p:extLst>
          </p:nvPr>
        </p:nvGraphicFramePr>
        <p:xfrm>
          <a:off x="4894979" y="377072"/>
          <a:ext cx="6982794" cy="61085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488406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9">
            <a:extLst>
              <a:ext uri="{FF2B5EF4-FFF2-40B4-BE49-F238E27FC236}">
                <a16:creationId xmlns:a16="http://schemas.microsoft.com/office/drawing/2014/main" id="{B19D093C-27FB-4032-B282-42C4563F2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9454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4" name="Group 11">
            <a:extLst>
              <a:ext uri="{FF2B5EF4-FFF2-40B4-BE49-F238E27FC236}">
                <a16:creationId xmlns:a16="http://schemas.microsoft.com/office/drawing/2014/main" id="{35EE815E-1BD3-4777-B652-6D98825BF6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7290" y="681628"/>
            <a:ext cx="1128382" cy="847206"/>
            <a:chOff x="668003" y="1684057"/>
            <a:chExt cx="1128382" cy="847206"/>
          </a:xfrm>
        </p:grpSpPr>
        <p:sp>
          <p:nvSpPr>
            <p:cNvPr id="13" name="Freeform 5">
              <a:extLst>
                <a:ext uri="{FF2B5EF4-FFF2-40B4-BE49-F238E27FC236}">
                  <a16:creationId xmlns:a16="http://schemas.microsoft.com/office/drawing/2014/main" id="{E6692982-4A7D-4392-87CD-F0CD4B027D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5" name="Freeform 5">
              <a:extLst>
                <a:ext uri="{FF2B5EF4-FFF2-40B4-BE49-F238E27FC236}">
                  <a16:creationId xmlns:a16="http://schemas.microsoft.com/office/drawing/2014/main" id="{196485F7-F277-4123-AC53-98EA4C858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grpSp>
      <p:sp>
        <p:nvSpPr>
          <p:cNvPr id="2" name="제목 1"/>
          <p:cNvSpPr>
            <a:spLocks noGrp="1"/>
          </p:cNvSpPr>
          <p:nvPr>
            <p:ph type="title"/>
          </p:nvPr>
        </p:nvSpPr>
        <p:spPr>
          <a:xfrm>
            <a:off x="767290" y="1166932"/>
            <a:ext cx="3582073" cy="4279709"/>
          </a:xfrm>
        </p:spPr>
        <p:txBody>
          <a:bodyPr anchor="ctr">
            <a:normAutofit/>
          </a:bodyPr>
          <a:lstStyle/>
          <a:p>
            <a:r>
              <a:rPr lang="en-US" altLang="zh-CN" sz="4800" dirty="0">
                <a:solidFill>
                  <a:srgbClr val="FFFFFF"/>
                </a:solidFill>
              </a:rPr>
              <a:t>Discussion 1</a:t>
            </a:r>
            <a:endParaRPr lang="en-US" sz="4800" dirty="0">
              <a:solidFill>
                <a:schemeClr val="bg1"/>
              </a:solidFill>
            </a:endParaRPr>
          </a:p>
        </p:txBody>
      </p:sp>
      <p:sp>
        <p:nvSpPr>
          <p:cNvPr id="3" name="내용 개체 틀 2"/>
          <p:cNvSpPr>
            <a:spLocks noGrp="1"/>
          </p:cNvSpPr>
          <p:nvPr>
            <p:ph idx="1"/>
          </p:nvPr>
        </p:nvSpPr>
        <p:spPr>
          <a:xfrm>
            <a:off x="5015345" y="681628"/>
            <a:ext cx="6853381" cy="5636045"/>
          </a:xfrm>
        </p:spPr>
        <p:txBody>
          <a:bodyPr anchor="ctr">
            <a:noAutofit/>
          </a:bodyPr>
          <a:lstStyle/>
          <a:p>
            <a:pPr algn="just">
              <a:lnSpc>
                <a:spcPct val="170000"/>
              </a:lnSpc>
            </a:pPr>
            <a:r>
              <a:rPr lang="en-US" sz="1600" dirty="0">
                <a:latin typeface="Times New Roman" panose="02020603050405020304" pitchFamily="18" charset="0"/>
                <a:cs typeface="Times New Roman" panose="02020603050405020304" pitchFamily="18" charset="0"/>
              </a:rPr>
              <a:t>Based on the data the author collected, the mean of the items used for investigating teachers’ perceptions of their knowledge, beliefs and practices was less than 2.43, that means the room for self-regulation is very limited for the English teachers in Beijing and Henan province. </a:t>
            </a:r>
          </a:p>
          <a:p>
            <a:pPr algn="just">
              <a:lnSpc>
                <a:spcPct val="170000"/>
              </a:lnSpc>
            </a:pPr>
            <a:r>
              <a:rPr lang="en-US" sz="1600" dirty="0">
                <a:latin typeface="Times New Roman" panose="02020603050405020304" pitchFamily="18" charset="0"/>
                <a:cs typeface="Times New Roman" panose="02020603050405020304" pitchFamily="18" charset="0"/>
              </a:rPr>
              <a:t>However, this is contrary to the literature and the interview conducted after the current study. In teaching practice, Zimmerman et. al (1996) indicated that few teachers effectively prepared students to self-regulate their learning processes. </a:t>
            </a:r>
            <a:r>
              <a:rPr lang="en-US" sz="1600" dirty="0" err="1">
                <a:latin typeface="Times New Roman" panose="02020603050405020304" pitchFamily="18" charset="0"/>
                <a:cs typeface="Times New Roman" panose="02020603050405020304" pitchFamily="18" charset="0"/>
              </a:rPr>
              <a:t>Schunk</a:t>
            </a:r>
            <a:r>
              <a:rPr lang="en-US" sz="1600" dirty="0">
                <a:latin typeface="Times New Roman" panose="02020603050405020304" pitchFamily="18" charset="0"/>
                <a:cs typeface="Times New Roman" panose="02020603050405020304" pitchFamily="18" charset="0"/>
              </a:rPr>
              <a:t> and Zimmerman(1998) pointed out educators generally accept the important role in behavior played by students’ self-regulatory activities, but they often do not know how to teach students self-regulatory skills or how to otherwise enhance students’ use of self-regulation principles in classrooms or other learning settings.</a:t>
            </a:r>
          </a:p>
        </p:txBody>
      </p:sp>
      <p:cxnSp>
        <p:nvCxnSpPr>
          <p:cNvPr id="5" name="Straight Connector 4">
            <a:extLst>
              <a:ext uri="{FF2B5EF4-FFF2-40B4-BE49-F238E27FC236}">
                <a16:creationId xmlns:a16="http://schemas.microsoft.com/office/drawing/2014/main" id="{1F3A4611-AD9F-4AB6-95D9-84E174D0EFBB}"/>
              </a:ext>
            </a:extLst>
          </p:cNvPr>
          <p:cNvCxnSpPr/>
          <p:nvPr/>
        </p:nvCxnSpPr>
        <p:spPr>
          <a:xfrm>
            <a:off x="7981950" y="2228850"/>
            <a:ext cx="376237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AF52FBA-D59F-4862-B67A-8904E971E7A5}"/>
              </a:ext>
            </a:extLst>
          </p:cNvPr>
          <p:cNvCxnSpPr>
            <a:cxnSpLocks/>
          </p:cNvCxnSpPr>
          <p:nvPr/>
        </p:nvCxnSpPr>
        <p:spPr>
          <a:xfrm>
            <a:off x="5372100" y="2705100"/>
            <a:ext cx="4191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A28270E-4E5C-4873-894C-D4B3AEFA7473}"/>
              </a:ext>
            </a:extLst>
          </p:cNvPr>
          <p:cNvCxnSpPr>
            <a:cxnSpLocks/>
          </p:cNvCxnSpPr>
          <p:nvPr/>
        </p:nvCxnSpPr>
        <p:spPr>
          <a:xfrm>
            <a:off x="6191250" y="3190875"/>
            <a:ext cx="399097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891161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10">
            <a:extLst>
              <a:ext uri="{FF2B5EF4-FFF2-40B4-BE49-F238E27FC236}">
                <a16:creationId xmlns:a16="http://schemas.microsoft.com/office/drawing/2014/main" id="{0B761509-3B9A-49A6-A84B-C3D8681169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3" name="Freeform: Shape 12">
            <a:extLst>
              <a:ext uri="{FF2B5EF4-FFF2-40B4-BE49-F238E27FC236}">
                <a16:creationId xmlns:a16="http://schemas.microsoft.com/office/drawing/2014/main" id="{91DE43FD-EB47-414A-B0AB-169B0FFFA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272922" cy="6858000"/>
          </a:xfrm>
          <a:custGeom>
            <a:avLst/>
            <a:gdLst>
              <a:gd name="connsiteX0" fmla="*/ 0 w 9272922"/>
              <a:gd name="connsiteY0" fmla="*/ 0 h 6858000"/>
              <a:gd name="connsiteX1" fmla="*/ 1733417 w 9272922"/>
              <a:gd name="connsiteY1" fmla="*/ 0 h 6858000"/>
              <a:gd name="connsiteX2" fmla="*/ 3307976 w 9272922"/>
              <a:gd name="connsiteY2" fmla="*/ 0 h 6858000"/>
              <a:gd name="connsiteX3" fmla="*/ 8126249 w 9272922"/>
              <a:gd name="connsiteY3" fmla="*/ 0 h 6858000"/>
              <a:gd name="connsiteX4" fmla="*/ 8138896 w 9272922"/>
              <a:gd name="connsiteY4" fmla="*/ 31774 h 6858000"/>
              <a:gd name="connsiteX5" fmla="*/ 9193904 w 9272922"/>
              <a:gd name="connsiteY5" fmla="*/ 2682457 h 6858000"/>
              <a:gd name="connsiteX6" fmla="*/ 9193904 w 9272922"/>
              <a:gd name="connsiteY6" fmla="*/ 3752208 h 6858000"/>
              <a:gd name="connsiteX7" fmla="*/ 8036400 w 9272922"/>
              <a:gd name="connsiteY7" fmla="*/ 6660411 h 6858000"/>
              <a:gd name="connsiteX8" fmla="*/ 7957938 w 9272922"/>
              <a:gd name="connsiteY8" fmla="*/ 6857542 h 6858000"/>
              <a:gd name="connsiteX9" fmla="*/ 3307976 w 9272922"/>
              <a:gd name="connsiteY9" fmla="*/ 6857542 h 6858000"/>
              <a:gd name="connsiteX10" fmla="*/ 3307976 w 9272922"/>
              <a:gd name="connsiteY10" fmla="*/ 6858000 h 6858000"/>
              <a:gd name="connsiteX11" fmla="*/ 0 w 9272922"/>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272922" h="6858000">
                <a:moveTo>
                  <a:pt x="0" y="0"/>
                </a:moveTo>
                <a:lnTo>
                  <a:pt x="1733417" y="0"/>
                </a:lnTo>
                <a:lnTo>
                  <a:pt x="3307976" y="0"/>
                </a:lnTo>
                <a:lnTo>
                  <a:pt x="8126249" y="0"/>
                </a:lnTo>
                <a:lnTo>
                  <a:pt x="8138896" y="31774"/>
                </a:lnTo>
                <a:cubicBezTo>
                  <a:pt x="9193904" y="2682457"/>
                  <a:pt x="9193904" y="2682457"/>
                  <a:pt x="9193904" y="2682457"/>
                </a:cubicBezTo>
                <a:cubicBezTo>
                  <a:pt x="9299262" y="2988100"/>
                  <a:pt x="9299262" y="3446565"/>
                  <a:pt x="9193904" y="3752208"/>
                </a:cubicBezTo>
                <a:cubicBezTo>
                  <a:pt x="8709916" y="4968215"/>
                  <a:pt x="8331802" y="5918220"/>
                  <a:pt x="8036400" y="6660411"/>
                </a:cubicBezTo>
                <a:lnTo>
                  <a:pt x="7957938" y="6857542"/>
                </a:lnTo>
                <a:lnTo>
                  <a:pt x="3307976" y="6857542"/>
                </a:lnTo>
                <a:lnTo>
                  <a:pt x="3307976"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4" name="Group 14">
            <a:extLst>
              <a:ext uri="{FF2B5EF4-FFF2-40B4-BE49-F238E27FC236}">
                <a16:creationId xmlns:a16="http://schemas.microsoft.com/office/drawing/2014/main" id="{58495BCC-CE77-4CC2-952E-846F41119FD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160561" y="1075188"/>
            <a:ext cx="1562267" cy="1172973"/>
            <a:chOff x="9160561" y="1075188"/>
            <a:chExt cx="1562267" cy="1172973"/>
          </a:xfrm>
        </p:grpSpPr>
        <p:sp>
          <p:nvSpPr>
            <p:cNvPr id="16" name="Freeform 5">
              <a:extLst>
                <a:ext uri="{FF2B5EF4-FFF2-40B4-BE49-F238E27FC236}">
                  <a16:creationId xmlns:a16="http://schemas.microsoft.com/office/drawing/2014/main" id="{1B42538B-E30F-4967-A6C1-8EBA775F4D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160561" y="1423846"/>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7" name="Freeform 5">
              <a:extLst>
                <a:ext uri="{FF2B5EF4-FFF2-40B4-BE49-F238E27FC236}">
                  <a16:creationId xmlns:a16="http://schemas.microsoft.com/office/drawing/2014/main" id="{9A6BD9AC-4DE7-4B20-8547-4E3B375C21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960661" y="1075188"/>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grpSp>
      <p:graphicFrame>
        <p:nvGraphicFramePr>
          <p:cNvPr id="8" name="Table 3">
            <a:extLst>
              <a:ext uri="{FF2B5EF4-FFF2-40B4-BE49-F238E27FC236}">
                <a16:creationId xmlns:a16="http://schemas.microsoft.com/office/drawing/2014/main" id="{229F7860-8EBD-41E5-8F71-B00664F253F0}"/>
              </a:ext>
            </a:extLst>
          </p:cNvPr>
          <p:cNvGraphicFramePr>
            <a:graphicFrameLocks noGrp="1"/>
          </p:cNvGraphicFramePr>
          <p:nvPr>
            <p:extLst>
              <p:ext uri="{D42A27DB-BD31-4B8C-83A1-F6EECF244321}">
                <p14:modId xmlns:p14="http://schemas.microsoft.com/office/powerpoint/2010/main" val="2731063671"/>
              </p:ext>
            </p:extLst>
          </p:nvPr>
        </p:nvGraphicFramePr>
        <p:xfrm>
          <a:off x="562992" y="4065635"/>
          <a:ext cx="7251828" cy="2235520"/>
        </p:xfrm>
        <a:graphic>
          <a:graphicData uri="http://schemas.openxmlformats.org/drawingml/2006/table">
            <a:tbl>
              <a:tblPr firstRow="1" firstCol="1" bandRow="1">
                <a:tableStyleId>{5940675A-B579-460E-94D1-54222C63F5DA}</a:tableStyleId>
              </a:tblPr>
              <a:tblGrid>
                <a:gridCol w="6136163">
                  <a:extLst>
                    <a:ext uri="{9D8B030D-6E8A-4147-A177-3AD203B41FA5}">
                      <a16:colId xmlns:a16="http://schemas.microsoft.com/office/drawing/2014/main" val="4166711909"/>
                    </a:ext>
                  </a:extLst>
                </a:gridCol>
                <a:gridCol w="395131">
                  <a:extLst>
                    <a:ext uri="{9D8B030D-6E8A-4147-A177-3AD203B41FA5}">
                      <a16:colId xmlns:a16="http://schemas.microsoft.com/office/drawing/2014/main" val="2998496656"/>
                    </a:ext>
                  </a:extLst>
                </a:gridCol>
                <a:gridCol w="720534">
                  <a:extLst>
                    <a:ext uri="{9D8B030D-6E8A-4147-A177-3AD203B41FA5}">
                      <a16:colId xmlns:a16="http://schemas.microsoft.com/office/drawing/2014/main" val="694726327"/>
                    </a:ext>
                  </a:extLst>
                </a:gridCol>
              </a:tblGrid>
              <a:tr h="346774">
                <a:tc>
                  <a:txBody>
                    <a:bodyPr/>
                    <a:lstStyle/>
                    <a:p>
                      <a:pPr marL="0" marR="0" algn="ctr">
                        <a:lnSpc>
                          <a:spcPct val="200000"/>
                        </a:lnSpc>
                        <a:spcBef>
                          <a:spcPts val="0"/>
                        </a:spcBef>
                        <a:spcAft>
                          <a:spcPts val="0"/>
                        </a:spcAft>
                      </a:pPr>
                      <a:r>
                        <a:rPr lang="en-US" sz="1400" b="1" kern="100" dirty="0">
                          <a:effectLst/>
                          <a:latin typeface="Times New Roman" panose="02020603050405020304" pitchFamily="18" charset="0"/>
                          <a:cs typeface="Times New Roman" panose="02020603050405020304" pitchFamily="18" charset="0"/>
                        </a:rPr>
                        <a:t>Field</a:t>
                      </a:r>
                      <a:endParaRPr lang="en-US"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200000"/>
                        </a:lnSpc>
                        <a:spcBef>
                          <a:spcPts val="0"/>
                        </a:spcBef>
                        <a:spcAft>
                          <a:spcPts val="0"/>
                        </a:spcAft>
                      </a:pPr>
                      <a:r>
                        <a:rPr lang="en-US" sz="1400" b="1" kern="100" dirty="0">
                          <a:effectLst/>
                          <a:latin typeface="Times New Roman" panose="02020603050405020304" pitchFamily="18" charset="0"/>
                          <a:cs typeface="Times New Roman" panose="02020603050405020304" pitchFamily="18" charset="0"/>
                        </a:rPr>
                        <a:t>N</a:t>
                      </a:r>
                      <a:endParaRPr lang="en-US"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200000"/>
                        </a:lnSpc>
                        <a:spcBef>
                          <a:spcPts val="0"/>
                        </a:spcBef>
                        <a:spcAft>
                          <a:spcPts val="0"/>
                        </a:spcAft>
                      </a:pPr>
                      <a:r>
                        <a:rPr lang="en-US" sz="1400" b="1" kern="100" dirty="0">
                          <a:effectLst/>
                          <a:latin typeface="Times New Roman" panose="02020603050405020304" pitchFamily="18" charset="0"/>
                          <a:cs typeface="Times New Roman" panose="02020603050405020304" pitchFamily="18" charset="0"/>
                        </a:rPr>
                        <a:t>%</a:t>
                      </a:r>
                      <a:endParaRPr lang="en-US"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74885812"/>
                  </a:ext>
                </a:extLst>
              </a:tr>
              <a:tr h="693547">
                <a:tc>
                  <a:txBody>
                    <a:bodyPr/>
                    <a:lstStyle/>
                    <a:p>
                      <a:pPr marL="0" marR="0">
                        <a:lnSpc>
                          <a:spcPct val="200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Have you ever participated in any educational program involving self-regulated learning?</a:t>
                      </a: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76200" algn="r">
                        <a:lnSpc>
                          <a:spcPct val="200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 </a:t>
                      </a: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algn="r">
                        <a:lnSpc>
                          <a:spcPct val="200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 </a:t>
                      </a: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3042124"/>
                  </a:ext>
                </a:extLst>
              </a:tr>
              <a:tr h="346774">
                <a:tc>
                  <a:txBody>
                    <a:bodyPr/>
                    <a:lstStyle/>
                    <a:p>
                      <a:pPr marL="0" marR="0">
                        <a:lnSpc>
                          <a:spcPct val="200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Yes</a:t>
                      </a: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200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2</a:t>
                      </a:r>
                      <a:endParaRPr lang="en-US"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200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8.3 </a:t>
                      </a:r>
                      <a:endParaRPr lang="en-US"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10631537"/>
                  </a:ext>
                </a:extLst>
              </a:tr>
              <a:tr h="346774">
                <a:tc>
                  <a:txBody>
                    <a:bodyPr/>
                    <a:lstStyle/>
                    <a:p>
                      <a:pPr marL="0" marR="0">
                        <a:lnSpc>
                          <a:spcPct val="200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No</a:t>
                      </a:r>
                      <a:endParaRPr lang="en-US"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200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22</a:t>
                      </a:r>
                      <a:endParaRPr lang="en-US"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200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91.7</a:t>
                      </a:r>
                      <a:endParaRPr lang="en-US"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69855217"/>
                  </a:ext>
                </a:extLst>
              </a:tr>
              <a:tr h="346774">
                <a:tc>
                  <a:txBody>
                    <a:bodyPr/>
                    <a:lstStyle/>
                    <a:p>
                      <a:pPr marL="0" marR="0">
                        <a:lnSpc>
                          <a:spcPct val="200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Total</a:t>
                      </a:r>
                      <a:endParaRPr lang="en-US"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200000"/>
                        </a:lnSpc>
                        <a:spcBef>
                          <a:spcPts val="0"/>
                        </a:spcBef>
                        <a:spcAft>
                          <a:spcPts val="0"/>
                        </a:spcAft>
                      </a:pPr>
                      <a:r>
                        <a:rPr lang="en-US" sz="1400" kern="100">
                          <a:effectLst/>
                          <a:latin typeface="Times New Roman" panose="02020603050405020304" pitchFamily="18" charset="0"/>
                          <a:cs typeface="Times New Roman" panose="02020603050405020304" pitchFamily="18" charset="0"/>
                        </a:rPr>
                        <a:t>24</a:t>
                      </a:r>
                      <a:endParaRPr lang="en-US"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200000"/>
                        </a:lnSpc>
                        <a:spcBef>
                          <a:spcPts val="0"/>
                        </a:spcBef>
                        <a:spcAft>
                          <a:spcPts val="0"/>
                        </a:spcAft>
                      </a:pPr>
                      <a:r>
                        <a:rPr lang="en-US" sz="1400" kern="100" dirty="0">
                          <a:effectLst/>
                          <a:latin typeface="Times New Roman" panose="02020603050405020304" pitchFamily="18" charset="0"/>
                          <a:cs typeface="Times New Roman" panose="02020603050405020304" pitchFamily="18" charset="0"/>
                        </a:rPr>
                        <a:t>100</a:t>
                      </a: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47080587"/>
                  </a:ext>
                </a:extLst>
              </a:tr>
            </a:tbl>
          </a:graphicData>
        </a:graphic>
      </p:graphicFrame>
      <p:sp>
        <p:nvSpPr>
          <p:cNvPr id="9" name="Content Placeholder 2">
            <a:extLst>
              <a:ext uri="{FF2B5EF4-FFF2-40B4-BE49-F238E27FC236}">
                <a16:creationId xmlns:a16="http://schemas.microsoft.com/office/drawing/2014/main" id="{4F1804C8-82CA-4A85-A380-3627366C6225}"/>
              </a:ext>
            </a:extLst>
          </p:cNvPr>
          <p:cNvSpPr>
            <a:spLocks noGrp="1"/>
          </p:cNvSpPr>
          <p:nvPr>
            <p:ph idx="1"/>
          </p:nvPr>
        </p:nvSpPr>
        <p:spPr>
          <a:xfrm>
            <a:off x="562991" y="272032"/>
            <a:ext cx="7251830" cy="3361610"/>
          </a:xfrm>
        </p:spPr>
        <p:txBody>
          <a:bodyPr>
            <a:normAutofit lnSpcReduction="10000"/>
          </a:bodyPr>
          <a:lstStyle/>
          <a:p>
            <a:pPr algn="just">
              <a:lnSpc>
                <a:spcPct val="150000"/>
              </a:lnSpc>
            </a:pPr>
            <a:r>
              <a:rPr lang="en-US" sz="1600" dirty="0">
                <a:latin typeface="Times New Roman" panose="02020603050405020304" pitchFamily="18" charset="0"/>
                <a:cs typeface="Times New Roman" panose="02020603050405020304" pitchFamily="18" charset="0"/>
              </a:rPr>
              <a:t>In the post-survey interview, some teachers reported that since this is a self-reported survey, teachers might have tended to choose positive responses to describe themselves. Taking a survey to measure teachers’ perceptions of SRL might be subjective. Having teachers explain SRL during interviews and observing its application in the classroom might be more objective.</a:t>
            </a:r>
          </a:p>
          <a:p>
            <a:pPr algn="just">
              <a:lnSpc>
                <a:spcPct val="150000"/>
              </a:lnSpc>
            </a:pPr>
            <a:r>
              <a:rPr lang="en-US" sz="1600" dirty="0">
                <a:latin typeface="Times New Roman" panose="02020603050405020304" pitchFamily="18" charset="0"/>
                <a:cs typeface="Times New Roman" panose="02020603050405020304" pitchFamily="18" charset="0"/>
              </a:rPr>
              <a:t>Others indicated that they know how to use various cognitive strategies (rehearsal, elaboration and organization), how to plan, control and direct their mental processes towards achieving their students’ personal goals based on their teaching experiences and the principles and theories they have learned in universities. </a:t>
            </a:r>
          </a:p>
        </p:txBody>
      </p:sp>
      <p:sp>
        <p:nvSpPr>
          <p:cNvPr id="10" name="Rectangle 1">
            <a:extLst>
              <a:ext uri="{FF2B5EF4-FFF2-40B4-BE49-F238E27FC236}">
                <a16:creationId xmlns:a16="http://schemas.microsoft.com/office/drawing/2014/main" id="{1058B8A8-119E-437D-929F-8BC5EA4AD73D}"/>
              </a:ext>
            </a:extLst>
          </p:cNvPr>
          <p:cNvSpPr>
            <a:spLocks noChangeArrowheads="1"/>
          </p:cNvSpPr>
          <p:nvPr/>
        </p:nvSpPr>
        <p:spPr bwMode="auto">
          <a:xfrm>
            <a:off x="562991" y="3718833"/>
            <a:ext cx="461327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286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Table 7 Information about taking parting in programs involving SRL</a:t>
            </a:r>
            <a:endParaRPr kumimoji="0" lang="en-US" altLang="en-US" sz="800" b="0" i="0" u="none" strike="noStrike" cap="none" normalizeH="0" baseline="0" dirty="0">
              <a:ln>
                <a:noFill/>
              </a:ln>
              <a:solidFill>
                <a:schemeClr val="tx1"/>
              </a:solidFill>
              <a:effectLst/>
            </a:endParaRPr>
          </a:p>
        </p:txBody>
      </p:sp>
      <p:sp>
        <p:nvSpPr>
          <p:cNvPr id="11" name="Oval 10">
            <a:extLst>
              <a:ext uri="{FF2B5EF4-FFF2-40B4-BE49-F238E27FC236}">
                <a16:creationId xmlns:a16="http://schemas.microsoft.com/office/drawing/2014/main" id="{009472C3-6B7A-47C2-B2FB-1E547EE8D899}"/>
              </a:ext>
            </a:extLst>
          </p:cNvPr>
          <p:cNvSpPr/>
          <p:nvPr/>
        </p:nvSpPr>
        <p:spPr>
          <a:xfrm>
            <a:off x="7249662" y="5562968"/>
            <a:ext cx="650997" cy="55726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989323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9">
            <a:extLst>
              <a:ext uri="{FF2B5EF4-FFF2-40B4-BE49-F238E27FC236}">
                <a16:creationId xmlns:a16="http://schemas.microsoft.com/office/drawing/2014/main" id="{B19D093C-27FB-4032-B282-42C4563F2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9454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4" name="Group 11">
            <a:extLst>
              <a:ext uri="{FF2B5EF4-FFF2-40B4-BE49-F238E27FC236}">
                <a16:creationId xmlns:a16="http://schemas.microsoft.com/office/drawing/2014/main" id="{35EE815E-1BD3-4777-B652-6D98825BF6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7290" y="681628"/>
            <a:ext cx="1128382" cy="847206"/>
            <a:chOff x="668003" y="1684057"/>
            <a:chExt cx="1128382" cy="847206"/>
          </a:xfrm>
        </p:grpSpPr>
        <p:sp>
          <p:nvSpPr>
            <p:cNvPr id="13" name="Freeform 5">
              <a:extLst>
                <a:ext uri="{FF2B5EF4-FFF2-40B4-BE49-F238E27FC236}">
                  <a16:creationId xmlns:a16="http://schemas.microsoft.com/office/drawing/2014/main" id="{E6692982-4A7D-4392-87CD-F0CD4B027D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5" name="Freeform 5">
              <a:extLst>
                <a:ext uri="{FF2B5EF4-FFF2-40B4-BE49-F238E27FC236}">
                  <a16:creationId xmlns:a16="http://schemas.microsoft.com/office/drawing/2014/main" id="{196485F7-F277-4123-AC53-98EA4C858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grpSp>
      <p:sp>
        <p:nvSpPr>
          <p:cNvPr id="2" name="제목 1"/>
          <p:cNvSpPr>
            <a:spLocks noGrp="1"/>
          </p:cNvSpPr>
          <p:nvPr>
            <p:ph type="title"/>
          </p:nvPr>
        </p:nvSpPr>
        <p:spPr>
          <a:xfrm>
            <a:off x="767290" y="1166932"/>
            <a:ext cx="3582073" cy="4279709"/>
          </a:xfrm>
        </p:spPr>
        <p:txBody>
          <a:bodyPr anchor="ctr">
            <a:normAutofit/>
          </a:bodyPr>
          <a:lstStyle/>
          <a:p>
            <a:r>
              <a:rPr lang="en-US" altLang="zh-CN" sz="4800" dirty="0">
                <a:solidFill>
                  <a:srgbClr val="FFFFFF"/>
                </a:solidFill>
              </a:rPr>
              <a:t>Discussion 2</a:t>
            </a:r>
            <a:endParaRPr lang="en-US" sz="4800" dirty="0">
              <a:solidFill>
                <a:schemeClr val="bg1"/>
              </a:solidFill>
            </a:endParaRPr>
          </a:p>
        </p:txBody>
      </p:sp>
      <p:sp>
        <p:nvSpPr>
          <p:cNvPr id="3" name="내용 개체 틀 2"/>
          <p:cNvSpPr>
            <a:spLocks noGrp="1"/>
          </p:cNvSpPr>
          <p:nvPr>
            <p:ph idx="1"/>
          </p:nvPr>
        </p:nvSpPr>
        <p:spPr>
          <a:xfrm>
            <a:off x="5015345" y="681628"/>
            <a:ext cx="6853381" cy="5636046"/>
          </a:xfrm>
        </p:spPr>
        <p:txBody>
          <a:bodyPr anchor="t" anchorCtr="0">
            <a:noAutofit/>
          </a:bodyPr>
          <a:lstStyle/>
          <a:p>
            <a:pPr algn="just">
              <a:lnSpc>
                <a:spcPct val="170000"/>
              </a:lnSpc>
            </a:pPr>
            <a:r>
              <a:rPr lang="en-US" sz="1800" dirty="0">
                <a:latin typeface="Times New Roman" panose="02020603050405020304" pitchFamily="18" charset="0"/>
                <a:cs typeface="Times New Roman" panose="02020603050405020304" pitchFamily="18" charset="0"/>
              </a:rPr>
              <a:t>The results didn't show significant differences based on demographic information. In other words, any of the demographic information didn't predict teachers' perceptions of the importance of teaching self-regulated learning strategies and skills. </a:t>
            </a:r>
          </a:p>
          <a:p>
            <a:pPr algn="just">
              <a:lnSpc>
                <a:spcPct val="170000"/>
              </a:lnSpc>
            </a:pPr>
            <a:r>
              <a:rPr lang="en-US" sz="1800" dirty="0">
                <a:latin typeface="Times New Roman" panose="02020603050405020304" pitchFamily="18" charset="0"/>
                <a:cs typeface="Times New Roman" panose="02020603050405020304" pitchFamily="18" charset="0"/>
              </a:rPr>
              <a:t>The insignificance difference between male and female teachers didn't conform to the results of previous researchers( </a:t>
            </a:r>
            <a:r>
              <a:rPr lang="en-US" sz="1800" dirty="0" err="1">
                <a:latin typeface="Times New Roman" panose="02020603050405020304" pitchFamily="18" charset="0"/>
                <a:cs typeface="Times New Roman" panose="02020603050405020304" pitchFamily="18" charset="0"/>
              </a:rPr>
              <a:t>Elmas</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Demirdöğen</a:t>
            </a:r>
            <a:r>
              <a:rPr lang="en-US" sz="1800" dirty="0">
                <a:latin typeface="Times New Roman" panose="02020603050405020304" pitchFamily="18" charset="0"/>
                <a:cs typeface="Times New Roman" panose="02020603050405020304" pitchFamily="18" charset="0"/>
              </a:rPr>
              <a:t>, and </a:t>
            </a:r>
            <a:r>
              <a:rPr lang="en-US" sz="1800" dirty="0" err="1">
                <a:latin typeface="Times New Roman" panose="02020603050405020304" pitchFamily="18" charset="0"/>
                <a:cs typeface="Times New Roman" panose="02020603050405020304" pitchFamily="18" charset="0"/>
              </a:rPr>
              <a:t>Geban</a:t>
            </a:r>
            <a:r>
              <a:rPr lang="en-US" sz="1800" dirty="0">
                <a:latin typeface="Times New Roman" panose="02020603050405020304" pitchFamily="18" charset="0"/>
                <a:cs typeface="Times New Roman" panose="02020603050405020304" pitchFamily="18" charset="0"/>
              </a:rPr>
              <a:t> ,2011; </a:t>
            </a:r>
            <a:r>
              <a:rPr lang="en-US" sz="1800" dirty="0" err="1">
                <a:latin typeface="Times New Roman" panose="02020603050405020304" pitchFamily="18" charset="0"/>
                <a:cs typeface="Times New Roman" panose="02020603050405020304" pitchFamily="18" charset="0"/>
              </a:rPr>
              <a:t>Wilkesmann</a:t>
            </a:r>
            <a:r>
              <a:rPr lang="en-US" sz="1800" dirty="0">
                <a:latin typeface="Times New Roman" panose="02020603050405020304" pitchFamily="18" charset="0"/>
                <a:cs typeface="Times New Roman" panose="02020603050405020304" pitchFamily="18" charset="0"/>
              </a:rPr>
              <a:t> and Lauer 2015) who reported gender difference might be attributed to the social roles for males and females to implement what or how to learn the course in universities.</a:t>
            </a:r>
          </a:p>
          <a:p>
            <a:pPr algn="just">
              <a:lnSpc>
                <a:spcPct val="170000"/>
              </a:lnSpc>
            </a:pPr>
            <a:r>
              <a:rPr lang="en-US" sz="1800" dirty="0">
                <a:latin typeface="Times New Roman" panose="02020603050405020304" pitchFamily="18" charset="0"/>
                <a:cs typeface="Times New Roman" panose="02020603050405020304" pitchFamily="18" charset="0"/>
              </a:rPr>
              <a:t>Possible reasons: 1 intensive tests 2 teaching experience</a:t>
            </a:r>
          </a:p>
          <a:p>
            <a:pPr algn="just">
              <a:lnSpc>
                <a:spcPct val="170000"/>
              </a:lnSpc>
            </a:pPr>
            <a:r>
              <a:rPr lang="en-US" sz="1800" dirty="0">
                <a:latin typeface="Times New Roman" panose="02020603050405020304" pitchFamily="18" charset="0"/>
                <a:cs typeface="Times New Roman" panose="02020603050405020304" pitchFamily="18" charset="0"/>
              </a:rPr>
              <a:t>More research should be conducted… </a:t>
            </a:r>
          </a:p>
        </p:txBody>
      </p:sp>
    </p:spTree>
    <p:extLst>
      <p:ext uri="{BB962C8B-B14F-4D97-AF65-F5344CB8AC3E}">
        <p14:creationId xmlns:p14="http://schemas.microsoft.com/office/powerpoint/2010/main" val="142419400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9">
            <a:extLst>
              <a:ext uri="{FF2B5EF4-FFF2-40B4-BE49-F238E27FC236}">
                <a16:creationId xmlns:a16="http://schemas.microsoft.com/office/drawing/2014/main" id="{B19D093C-27FB-4032-B282-42C4563F2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9454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4" name="Group 11">
            <a:extLst>
              <a:ext uri="{FF2B5EF4-FFF2-40B4-BE49-F238E27FC236}">
                <a16:creationId xmlns:a16="http://schemas.microsoft.com/office/drawing/2014/main" id="{35EE815E-1BD3-4777-B652-6D98825BF6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7290" y="681628"/>
            <a:ext cx="1128382" cy="847206"/>
            <a:chOff x="668003" y="1684057"/>
            <a:chExt cx="1128382" cy="847206"/>
          </a:xfrm>
        </p:grpSpPr>
        <p:sp>
          <p:nvSpPr>
            <p:cNvPr id="13" name="Freeform 5">
              <a:extLst>
                <a:ext uri="{FF2B5EF4-FFF2-40B4-BE49-F238E27FC236}">
                  <a16:creationId xmlns:a16="http://schemas.microsoft.com/office/drawing/2014/main" id="{E6692982-4A7D-4392-87CD-F0CD4B027D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5" name="Freeform 5">
              <a:extLst>
                <a:ext uri="{FF2B5EF4-FFF2-40B4-BE49-F238E27FC236}">
                  <a16:creationId xmlns:a16="http://schemas.microsoft.com/office/drawing/2014/main" id="{196485F7-F277-4123-AC53-98EA4C858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grpSp>
      <p:sp>
        <p:nvSpPr>
          <p:cNvPr id="2" name="제목 1"/>
          <p:cNvSpPr>
            <a:spLocks noGrp="1"/>
          </p:cNvSpPr>
          <p:nvPr>
            <p:ph type="title"/>
          </p:nvPr>
        </p:nvSpPr>
        <p:spPr>
          <a:xfrm>
            <a:off x="767290" y="1166932"/>
            <a:ext cx="3582073" cy="4279709"/>
          </a:xfrm>
        </p:spPr>
        <p:txBody>
          <a:bodyPr anchor="ctr">
            <a:normAutofit/>
          </a:bodyPr>
          <a:lstStyle/>
          <a:p>
            <a:r>
              <a:rPr lang="en-US" altLang="zh-CN" sz="4800" dirty="0">
                <a:solidFill>
                  <a:srgbClr val="FFFFFF"/>
                </a:solidFill>
              </a:rPr>
              <a:t>Limitation 1</a:t>
            </a:r>
            <a:endParaRPr lang="en-US" sz="4800" dirty="0">
              <a:solidFill>
                <a:schemeClr val="bg1"/>
              </a:solidFill>
            </a:endParaRPr>
          </a:p>
        </p:txBody>
      </p:sp>
      <p:sp>
        <p:nvSpPr>
          <p:cNvPr id="3" name="내용 개체 틀 2"/>
          <p:cNvSpPr>
            <a:spLocks noGrp="1"/>
          </p:cNvSpPr>
          <p:nvPr>
            <p:ph idx="1"/>
          </p:nvPr>
        </p:nvSpPr>
        <p:spPr>
          <a:xfrm>
            <a:off x="5015345" y="681628"/>
            <a:ext cx="6853381" cy="5636045"/>
          </a:xfrm>
        </p:spPr>
        <p:txBody>
          <a:bodyPr anchor="ctr">
            <a:noAutofit/>
          </a:bodyPr>
          <a:lstStyle/>
          <a:p>
            <a:pPr algn="just">
              <a:lnSpc>
                <a:spcPct val="170000"/>
              </a:lnSpc>
            </a:pPr>
            <a:r>
              <a:rPr lang="en-US" sz="1800" dirty="0">
                <a:latin typeface="Times New Roman" panose="02020603050405020304" pitchFamily="18" charset="0"/>
                <a:cs typeface="Times New Roman" panose="02020603050405020304" pitchFamily="18" charset="0"/>
              </a:rPr>
              <a:t>The study encountered several risks, including the design of demographic questions, low response rate and other technological problems.</a:t>
            </a:r>
          </a:p>
          <a:p>
            <a:pPr algn="just">
              <a:lnSpc>
                <a:spcPct val="170000"/>
              </a:lnSpc>
            </a:pPr>
            <a:r>
              <a:rPr lang="en-US" sz="1800" dirty="0">
                <a:latin typeface="Times New Roman" panose="02020603050405020304" pitchFamily="18" charset="0"/>
                <a:cs typeface="Times New Roman" panose="02020603050405020304" pitchFamily="18" charset="0"/>
              </a:rPr>
              <a:t>One mistake that was initially made was considering all the 75 responses from the </a:t>
            </a:r>
            <a:r>
              <a:rPr lang="en-US" sz="1800" dirty="0" err="1">
                <a:latin typeface="Times New Roman" panose="02020603050405020304" pitchFamily="18" charset="0"/>
                <a:cs typeface="Times New Roman" panose="02020603050405020304" pitchFamily="18" charset="0"/>
              </a:rPr>
              <a:t>Qualtrics</a:t>
            </a:r>
            <a:r>
              <a:rPr lang="en-US" sz="1800" dirty="0">
                <a:latin typeface="Times New Roman" panose="02020603050405020304" pitchFamily="18" charset="0"/>
                <a:cs typeface="Times New Roman" panose="02020603050405020304" pitchFamily="18" charset="0"/>
              </a:rPr>
              <a:t> as the sampling size. In actuality, there were only 24 responses. More attention should have been paid to the survey results and the duration of the instrumentation distribution. Even within the small sample size, there were still a few nonresponse errors. Those errors appeared in the demographic section and the last few questions of the other sections. Further research might consider requiring participants to complete all the questionnaire to reduce lower response rates.</a:t>
            </a:r>
          </a:p>
        </p:txBody>
      </p:sp>
    </p:spTree>
    <p:extLst>
      <p:ext uri="{BB962C8B-B14F-4D97-AF65-F5344CB8AC3E}">
        <p14:creationId xmlns:p14="http://schemas.microsoft.com/office/powerpoint/2010/main" val="268162798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9">
            <a:extLst>
              <a:ext uri="{FF2B5EF4-FFF2-40B4-BE49-F238E27FC236}">
                <a16:creationId xmlns:a16="http://schemas.microsoft.com/office/drawing/2014/main" id="{B19D093C-27FB-4032-B282-42C4563F2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9454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4" name="Group 11">
            <a:extLst>
              <a:ext uri="{FF2B5EF4-FFF2-40B4-BE49-F238E27FC236}">
                <a16:creationId xmlns:a16="http://schemas.microsoft.com/office/drawing/2014/main" id="{35EE815E-1BD3-4777-B652-6D98825BF6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7290" y="681628"/>
            <a:ext cx="1128382" cy="847206"/>
            <a:chOff x="668003" y="1684057"/>
            <a:chExt cx="1128382" cy="847206"/>
          </a:xfrm>
        </p:grpSpPr>
        <p:sp>
          <p:nvSpPr>
            <p:cNvPr id="13" name="Freeform 5">
              <a:extLst>
                <a:ext uri="{FF2B5EF4-FFF2-40B4-BE49-F238E27FC236}">
                  <a16:creationId xmlns:a16="http://schemas.microsoft.com/office/drawing/2014/main" id="{E6692982-4A7D-4392-87CD-F0CD4B027D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5" name="Freeform 5">
              <a:extLst>
                <a:ext uri="{FF2B5EF4-FFF2-40B4-BE49-F238E27FC236}">
                  <a16:creationId xmlns:a16="http://schemas.microsoft.com/office/drawing/2014/main" id="{196485F7-F277-4123-AC53-98EA4C858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grpSp>
      <p:sp>
        <p:nvSpPr>
          <p:cNvPr id="2" name="제목 1"/>
          <p:cNvSpPr>
            <a:spLocks noGrp="1"/>
          </p:cNvSpPr>
          <p:nvPr>
            <p:ph type="title"/>
          </p:nvPr>
        </p:nvSpPr>
        <p:spPr>
          <a:xfrm>
            <a:off x="767290" y="1166932"/>
            <a:ext cx="3582073" cy="4279709"/>
          </a:xfrm>
        </p:spPr>
        <p:txBody>
          <a:bodyPr anchor="ctr">
            <a:normAutofit/>
          </a:bodyPr>
          <a:lstStyle/>
          <a:p>
            <a:r>
              <a:rPr lang="en-US" altLang="zh-CN" sz="4800" dirty="0">
                <a:solidFill>
                  <a:srgbClr val="FFFFFF"/>
                </a:solidFill>
              </a:rPr>
              <a:t>Limitation 2</a:t>
            </a:r>
            <a:endParaRPr lang="en-US" sz="4800" dirty="0">
              <a:solidFill>
                <a:schemeClr val="bg1"/>
              </a:solidFill>
            </a:endParaRPr>
          </a:p>
        </p:txBody>
      </p:sp>
      <p:sp>
        <p:nvSpPr>
          <p:cNvPr id="3" name="내용 개체 틀 2"/>
          <p:cNvSpPr>
            <a:spLocks noGrp="1"/>
          </p:cNvSpPr>
          <p:nvPr>
            <p:ph idx="1"/>
          </p:nvPr>
        </p:nvSpPr>
        <p:spPr>
          <a:xfrm>
            <a:off x="5015345" y="681628"/>
            <a:ext cx="6853381" cy="5636045"/>
          </a:xfrm>
        </p:spPr>
        <p:txBody>
          <a:bodyPr anchor="t" anchorCtr="0">
            <a:noAutofit/>
          </a:bodyPr>
          <a:lstStyle/>
          <a:p>
            <a:pPr algn="just">
              <a:lnSpc>
                <a:spcPct val="170000"/>
              </a:lnSpc>
            </a:pPr>
            <a:r>
              <a:rPr lang="en-US" sz="1800" dirty="0">
                <a:latin typeface="Times New Roman" panose="02020603050405020304" pitchFamily="18" charset="0"/>
                <a:cs typeface="Times New Roman" panose="02020603050405020304" pitchFamily="18" charset="0"/>
              </a:rPr>
              <a:t>Who distributed the survey is also essential for conducting the survey design. </a:t>
            </a:r>
          </a:p>
          <a:p>
            <a:pPr algn="just">
              <a:lnSpc>
                <a:spcPct val="170000"/>
              </a:lnSpc>
            </a:pPr>
            <a:r>
              <a:rPr lang="en-US" sz="1800" dirty="0">
                <a:latin typeface="Times New Roman" panose="02020603050405020304" pitchFamily="18" charset="0"/>
                <a:cs typeface="Times New Roman" panose="02020603050405020304" pitchFamily="18" charset="0"/>
              </a:rPr>
              <a:t>Although the think-aloud strategy was used to “train” the interviewers, it was informal. During the talk, teachers showed they were familiar with questions. They didn’t many questions about the instrumentation. In fact, teachers interpreted the questions in different ways. Having one administrator conduct the whole study together would be better control the high quality of responses. </a:t>
            </a:r>
          </a:p>
        </p:txBody>
      </p:sp>
    </p:spTree>
    <p:extLst>
      <p:ext uri="{BB962C8B-B14F-4D97-AF65-F5344CB8AC3E}">
        <p14:creationId xmlns:p14="http://schemas.microsoft.com/office/powerpoint/2010/main" val="8614501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9">
            <a:extLst>
              <a:ext uri="{FF2B5EF4-FFF2-40B4-BE49-F238E27FC236}">
                <a16:creationId xmlns:a16="http://schemas.microsoft.com/office/drawing/2014/main" id="{B19D093C-27FB-4032-B282-42C4563F2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9454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4" name="Group 11">
            <a:extLst>
              <a:ext uri="{FF2B5EF4-FFF2-40B4-BE49-F238E27FC236}">
                <a16:creationId xmlns:a16="http://schemas.microsoft.com/office/drawing/2014/main" id="{35EE815E-1BD3-4777-B652-6D98825BF6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7290" y="681628"/>
            <a:ext cx="1128382" cy="847206"/>
            <a:chOff x="668003" y="1684057"/>
            <a:chExt cx="1128382" cy="847206"/>
          </a:xfrm>
        </p:grpSpPr>
        <p:sp>
          <p:nvSpPr>
            <p:cNvPr id="13" name="Freeform 5">
              <a:extLst>
                <a:ext uri="{FF2B5EF4-FFF2-40B4-BE49-F238E27FC236}">
                  <a16:creationId xmlns:a16="http://schemas.microsoft.com/office/drawing/2014/main" id="{E6692982-4A7D-4392-87CD-F0CD4B027D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5" name="Freeform 5">
              <a:extLst>
                <a:ext uri="{FF2B5EF4-FFF2-40B4-BE49-F238E27FC236}">
                  <a16:creationId xmlns:a16="http://schemas.microsoft.com/office/drawing/2014/main" id="{196485F7-F277-4123-AC53-98EA4C858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grpSp>
      <p:sp>
        <p:nvSpPr>
          <p:cNvPr id="2" name="제목 1"/>
          <p:cNvSpPr>
            <a:spLocks noGrp="1"/>
          </p:cNvSpPr>
          <p:nvPr>
            <p:ph type="title"/>
          </p:nvPr>
        </p:nvSpPr>
        <p:spPr>
          <a:xfrm>
            <a:off x="767290" y="1166932"/>
            <a:ext cx="3582073" cy="4279709"/>
          </a:xfrm>
        </p:spPr>
        <p:txBody>
          <a:bodyPr anchor="ctr">
            <a:normAutofit/>
          </a:bodyPr>
          <a:lstStyle/>
          <a:p>
            <a:r>
              <a:rPr lang="en-US" altLang="zh-CN" sz="4800" dirty="0">
                <a:solidFill>
                  <a:srgbClr val="FFFFFF"/>
                </a:solidFill>
              </a:rPr>
              <a:t>Limitation 3</a:t>
            </a:r>
            <a:endParaRPr lang="en-US" sz="4800" dirty="0">
              <a:solidFill>
                <a:schemeClr val="bg1"/>
              </a:solidFill>
            </a:endParaRPr>
          </a:p>
        </p:txBody>
      </p:sp>
      <p:sp>
        <p:nvSpPr>
          <p:cNvPr id="3" name="내용 개체 틀 2"/>
          <p:cNvSpPr>
            <a:spLocks noGrp="1"/>
          </p:cNvSpPr>
          <p:nvPr>
            <p:ph idx="1"/>
          </p:nvPr>
        </p:nvSpPr>
        <p:spPr>
          <a:xfrm>
            <a:off x="5015345" y="681628"/>
            <a:ext cx="6853381" cy="5636045"/>
          </a:xfrm>
        </p:spPr>
        <p:txBody>
          <a:bodyPr anchor="t" anchorCtr="0">
            <a:noAutofit/>
          </a:bodyPr>
          <a:lstStyle/>
          <a:p>
            <a:pPr algn="just">
              <a:lnSpc>
                <a:spcPct val="170000"/>
              </a:lnSpc>
            </a:pPr>
            <a:r>
              <a:rPr lang="en-US" sz="1800" dirty="0">
                <a:latin typeface="Times New Roman" panose="02020603050405020304" pitchFamily="18" charset="0"/>
                <a:cs typeface="Times New Roman" panose="02020603050405020304" pitchFamily="18" charset="0"/>
              </a:rPr>
              <a:t>The sample size is too small and from specified chosen locations. </a:t>
            </a:r>
          </a:p>
          <a:p>
            <a:pPr algn="just">
              <a:lnSpc>
                <a:spcPct val="170000"/>
              </a:lnSpc>
            </a:pPr>
            <a:r>
              <a:rPr lang="en-US" sz="1800" dirty="0">
                <a:latin typeface="Times New Roman" panose="02020603050405020304" pitchFamily="18" charset="0"/>
                <a:cs typeface="Times New Roman" panose="02020603050405020304" pitchFamily="18" charset="0"/>
              </a:rPr>
              <a:t>Therefore, this survey might not be generalized or applied on a large population. Data from this survey were collected in a few specific schools located in Beijing and Henan province. More than half of them are experienced teachers with 15-year or more teaching experience. Therefore, the results of the survey couldn’t represent an entire population. </a:t>
            </a:r>
          </a:p>
        </p:txBody>
      </p:sp>
    </p:spTree>
    <p:extLst>
      <p:ext uri="{BB962C8B-B14F-4D97-AF65-F5344CB8AC3E}">
        <p14:creationId xmlns:p14="http://schemas.microsoft.com/office/powerpoint/2010/main" val="390866025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9">
            <a:extLst>
              <a:ext uri="{FF2B5EF4-FFF2-40B4-BE49-F238E27FC236}">
                <a16:creationId xmlns:a16="http://schemas.microsoft.com/office/drawing/2014/main" id="{B19D093C-27FB-4032-B282-42C4563F2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9454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4" name="Group 11">
            <a:extLst>
              <a:ext uri="{FF2B5EF4-FFF2-40B4-BE49-F238E27FC236}">
                <a16:creationId xmlns:a16="http://schemas.microsoft.com/office/drawing/2014/main" id="{35EE815E-1BD3-4777-B652-6D98825BF6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7290" y="681628"/>
            <a:ext cx="1128382" cy="847206"/>
            <a:chOff x="668003" y="1684057"/>
            <a:chExt cx="1128382" cy="847206"/>
          </a:xfrm>
        </p:grpSpPr>
        <p:sp>
          <p:nvSpPr>
            <p:cNvPr id="13" name="Freeform 5">
              <a:extLst>
                <a:ext uri="{FF2B5EF4-FFF2-40B4-BE49-F238E27FC236}">
                  <a16:creationId xmlns:a16="http://schemas.microsoft.com/office/drawing/2014/main" id="{E6692982-4A7D-4392-87CD-F0CD4B027D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5" name="Freeform 5">
              <a:extLst>
                <a:ext uri="{FF2B5EF4-FFF2-40B4-BE49-F238E27FC236}">
                  <a16:creationId xmlns:a16="http://schemas.microsoft.com/office/drawing/2014/main" id="{196485F7-F277-4123-AC53-98EA4C858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grpSp>
      <p:sp>
        <p:nvSpPr>
          <p:cNvPr id="2" name="제목 1"/>
          <p:cNvSpPr>
            <a:spLocks noGrp="1"/>
          </p:cNvSpPr>
          <p:nvPr>
            <p:ph type="title"/>
          </p:nvPr>
        </p:nvSpPr>
        <p:spPr>
          <a:xfrm>
            <a:off x="767290" y="1166932"/>
            <a:ext cx="3582073" cy="4279709"/>
          </a:xfrm>
        </p:spPr>
        <p:txBody>
          <a:bodyPr anchor="ctr">
            <a:normAutofit/>
          </a:bodyPr>
          <a:lstStyle/>
          <a:p>
            <a:r>
              <a:rPr lang="en-US" altLang="zh-CN" sz="4800" dirty="0">
                <a:solidFill>
                  <a:srgbClr val="FFFFFF"/>
                </a:solidFill>
              </a:rPr>
              <a:t>Future research directions</a:t>
            </a:r>
            <a:endParaRPr lang="en-US" sz="4800" dirty="0">
              <a:solidFill>
                <a:schemeClr val="bg1"/>
              </a:solidFill>
            </a:endParaRPr>
          </a:p>
        </p:txBody>
      </p:sp>
      <p:sp>
        <p:nvSpPr>
          <p:cNvPr id="3" name="내용 개체 틀 2"/>
          <p:cNvSpPr>
            <a:spLocks noGrp="1"/>
          </p:cNvSpPr>
          <p:nvPr>
            <p:ph idx="1"/>
          </p:nvPr>
        </p:nvSpPr>
        <p:spPr>
          <a:xfrm>
            <a:off x="5015345" y="681628"/>
            <a:ext cx="6853381" cy="5636045"/>
          </a:xfrm>
        </p:spPr>
        <p:txBody>
          <a:bodyPr anchor="t" anchorCtr="0">
            <a:noAutofit/>
          </a:bodyPr>
          <a:lstStyle/>
          <a:p>
            <a:pPr>
              <a:lnSpc>
                <a:spcPct val="170000"/>
              </a:lnSpc>
            </a:pPr>
            <a:r>
              <a:rPr lang="en-US" sz="1800" dirty="0">
                <a:latin typeface="Times New Roman" panose="02020603050405020304" pitchFamily="18" charset="0"/>
                <a:cs typeface="Times New Roman" panose="02020603050405020304" pitchFamily="18" charset="0"/>
              </a:rPr>
              <a:t>As my colleagues mentioned, the survey design might involve response biases or response sets. Future investigations might make use of less subjective data, such as direct classroom observation and link teachers’ SRL beliefs with observation of their actual classroom practices. </a:t>
            </a:r>
          </a:p>
          <a:p>
            <a:pPr>
              <a:lnSpc>
                <a:spcPct val="170000"/>
              </a:lnSpc>
            </a:pPr>
            <a:r>
              <a:rPr lang="en-US" sz="1800" dirty="0">
                <a:latin typeface="Times New Roman" panose="02020603050405020304" pitchFamily="18" charset="0"/>
                <a:cs typeface="Times New Roman" panose="02020603050405020304" pitchFamily="18" charset="0"/>
              </a:rPr>
              <a:t>Teachers at some point develop their own beliefs on the promotion of self-regulation based on their teaching experience. It is important to change teacher beliefs before this happens. Training should take place as early as possible.</a:t>
            </a:r>
          </a:p>
        </p:txBody>
      </p:sp>
    </p:spTree>
    <p:extLst>
      <p:ext uri="{BB962C8B-B14F-4D97-AF65-F5344CB8AC3E}">
        <p14:creationId xmlns:p14="http://schemas.microsoft.com/office/powerpoint/2010/main" val="112948659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9">
            <a:extLst>
              <a:ext uri="{FF2B5EF4-FFF2-40B4-BE49-F238E27FC236}">
                <a16:creationId xmlns:a16="http://schemas.microsoft.com/office/drawing/2014/main" id="{B19D093C-27FB-4032-B282-42C4563F2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9454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4" name="Group 11">
            <a:extLst>
              <a:ext uri="{FF2B5EF4-FFF2-40B4-BE49-F238E27FC236}">
                <a16:creationId xmlns:a16="http://schemas.microsoft.com/office/drawing/2014/main" id="{35EE815E-1BD3-4777-B652-6D98825BF6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7290" y="681628"/>
            <a:ext cx="1128382" cy="847206"/>
            <a:chOff x="668003" y="1684057"/>
            <a:chExt cx="1128382" cy="847206"/>
          </a:xfrm>
        </p:grpSpPr>
        <p:sp>
          <p:nvSpPr>
            <p:cNvPr id="13" name="Freeform 5">
              <a:extLst>
                <a:ext uri="{FF2B5EF4-FFF2-40B4-BE49-F238E27FC236}">
                  <a16:creationId xmlns:a16="http://schemas.microsoft.com/office/drawing/2014/main" id="{E6692982-4A7D-4392-87CD-F0CD4B027D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5" name="Freeform 5">
              <a:extLst>
                <a:ext uri="{FF2B5EF4-FFF2-40B4-BE49-F238E27FC236}">
                  <a16:creationId xmlns:a16="http://schemas.microsoft.com/office/drawing/2014/main" id="{196485F7-F277-4123-AC53-98EA4C858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grpSp>
      <p:sp>
        <p:nvSpPr>
          <p:cNvPr id="2" name="제목 1"/>
          <p:cNvSpPr>
            <a:spLocks noGrp="1"/>
          </p:cNvSpPr>
          <p:nvPr>
            <p:ph type="title"/>
          </p:nvPr>
        </p:nvSpPr>
        <p:spPr>
          <a:xfrm>
            <a:off x="767290" y="1166932"/>
            <a:ext cx="3582073" cy="4279709"/>
          </a:xfrm>
        </p:spPr>
        <p:txBody>
          <a:bodyPr anchor="ctr">
            <a:normAutofit/>
          </a:bodyPr>
          <a:lstStyle/>
          <a:p>
            <a:r>
              <a:rPr lang="en-US" altLang="zh-CN" sz="4800" dirty="0">
                <a:solidFill>
                  <a:srgbClr val="FFFFFF"/>
                </a:solidFill>
              </a:rPr>
              <a:t>My own reflection</a:t>
            </a:r>
            <a:endParaRPr lang="en-US" sz="4800" dirty="0">
              <a:solidFill>
                <a:schemeClr val="bg1"/>
              </a:solidFill>
            </a:endParaRPr>
          </a:p>
        </p:txBody>
      </p:sp>
      <p:sp>
        <p:nvSpPr>
          <p:cNvPr id="3" name="내용 개체 틀 2"/>
          <p:cNvSpPr>
            <a:spLocks noGrp="1"/>
          </p:cNvSpPr>
          <p:nvPr>
            <p:ph idx="1"/>
          </p:nvPr>
        </p:nvSpPr>
        <p:spPr>
          <a:xfrm>
            <a:off x="4992828" y="2232458"/>
            <a:ext cx="6853381" cy="2393084"/>
          </a:xfrm>
        </p:spPr>
        <p:txBody>
          <a:bodyPr anchor="ctr">
            <a:noAutofit/>
          </a:bodyPr>
          <a:lstStyle/>
          <a:p>
            <a:pPr>
              <a:lnSpc>
                <a:spcPct val="170000"/>
              </a:lnSpc>
            </a:pPr>
            <a:r>
              <a:rPr lang="en-US" sz="1600" dirty="0">
                <a:latin typeface="Times New Roman" panose="02020603050405020304" pitchFamily="18" charset="0"/>
                <a:cs typeface="Times New Roman" panose="02020603050405020304" pitchFamily="18" charset="0"/>
              </a:rPr>
              <a:t>Not as optimistic as I was when I first knew this design</a:t>
            </a:r>
          </a:p>
          <a:p>
            <a:pPr>
              <a:lnSpc>
                <a:spcPct val="170000"/>
              </a:lnSpc>
            </a:pPr>
            <a:r>
              <a:rPr lang="en-US" sz="1600" dirty="0">
                <a:latin typeface="Times New Roman" panose="02020603050405020304" pitchFamily="18" charset="0"/>
                <a:cs typeface="Times New Roman" panose="02020603050405020304" pitchFamily="18" charset="0"/>
              </a:rPr>
              <a:t>Is this the best design?</a:t>
            </a:r>
          </a:p>
          <a:p>
            <a:pPr>
              <a:lnSpc>
                <a:spcPct val="170000"/>
              </a:lnSpc>
            </a:pPr>
            <a:r>
              <a:rPr lang="en-US" sz="1600" dirty="0">
                <a:latin typeface="Times New Roman" panose="02020603050405020304" pitchFamily="18" charset="0"/>
                <a:cs typeface="Times New Roman" panose="02020603050405020304" pitchFamily="18" charset="0"/>
              </a:rPr>
              <a:t>The quality of my instrument</a:t>
            </a:r>
          </a:p>
          <a:p>
            <a:pPr>
              <a:lnSpc>
                <a:spcPct val="170000"/>
              </a:lnSpc>
            </a:pPr>
            <a:r>
              <a:rPr lang="en-US" sz="1600" dirty="0">
                <a:latin typeface="Times New Roman" panose="02020603050405020304" pitchFamily="18" charset="0"/>
                <a:cs typeface="Times New Roman" panose="02020603050405020304" pitchFamily="18" charset="0"/>
              </a:rPr>
              <a:t>Check for the reliability and validity of my instrument.</a:t>
            </a:r>
          </a:p>
          <a:p>
            <a:pPr>
              <a:lnSpc>
                <a:spcPct val="170000"/>
              </a:lnSpc>
            </a:pPr>
            <a:r>
              <a:rPr lang="en-US" sz="1600" dirty="0">
                <a:latin typeface="Times New Roman" panose="02020603050405020304" pitchFamily="18" charset="0"/>
                <a:cs typeface="Times New Roman" panose="02020603050405020304" pitchFamily="18" charset="0"/>
              </a:rPr>
              <a:t>Take social and cultural factors into consideration </a:t>
            </a:r>
          </a:p>
        </p:txBody>
      </p:sp>
      <p:pic>
        <p:nvPicPr>
          <p:cNvPr id="9" name="Picture 4" descr="A screenshot of a cell phone&#10;&#10;Description automatically generated">
            <a:extLst>
              <a:ext uri="{FF2B5EF4-FFF2-40B4-BE49-F238E27FC236}">
                <a16:creationId xmlns:a16="http://schemas.microsoft.com/office/drawing/2014/main" id="{C2E1A56D-4208-40FD-BC30-9487AC7B7219}"/>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735577" y="49110"/>
            <a:ext cx="3456423" cy="2103540"/>
          </a:xfrm>
          <a:prstGeom prst="rect">
            <a:avLst/>
          </a:prstGeom>
        </p:spPr>
      </p:pic>
      <p:sp>
        <p:nvSpPr>
          <p:cNvPr id="10" name="TextBox 5">
            <a:extLst>
              <a:ext uri="{FF2B5EF4-FFF2-40B4-BE49-F238E27FC236}">
                <a16:creationId xmlns:a16="http://schemas.microsoft.com/office/drawing/2014/main" id="{1B77FD4B-22D4-4E58-9639-013837523E0B}"/>
              </a:ext>
            </a:extLst>
          </p:cNvPr>
          <p:cNvSpPr txBox="1"/>
          <p:nvPr/>
        </p:nvSpPr>
        <p:spPr>
          <a:xfrm>
            <a:off x="9492664" y="6676278"/>
            <a:ext cx="2965111" cy="230832"/>
          </a:xfrm>
          <a:prstGeom prst="rect">
            <a:avLst/>
          </a:prstGeom>
          <a:noFill/>
        </p:spPr>
        <p:txBody>
          <a:bodyPr wrap="square" rtlCol="0">
            <a:spAutoFit/>
          </a:bodyPr>
          <a:lstStyle/>
          <a:p>
            <a:r>
              <a:rPr lang="en-US" sz="900" dirty="0">
                <a:hlinkClick r:id="rId3" tooltip="http://esheninger.blogspot.com/2018/06/reflective-learning-as-new-normal.html"/>
              </a:rPr>
              <a:t>This Photo</a:t>
            </a:r>
            <a:r>
              <a:rPr lang="en-US" sz="900" dirty="0"/>
              <a:t> by Unknown Author is licensed under </a:t>
            </a:r>
            <a:r>
              <a:rPr lang="en-US" sz="900" dirty="0">
                <a:hlinkClick r:id="rId4" tooltip="https://creativecommons.org/licenses/by/3.0/"/>
              </a:rPr>
              <a:t>CC BY</a:t>
            </a:r>
            <a:endParaRPr lang="en-US" sz="900" dirty="0"/>
          </a:p>
        </p:txBody>
      </p:sp>
    </p:spTree>
    <p:extLst>
      <p:ext uri="{BB962C8B-B14F-4D97-AF65-F5344CB8AC3E}">
        <p14:creationId xmlns:p14="http://schemas.microsoft.com/office/powerpoint/2010/main" val="198325648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9">
            <a:extLst>
              <a:ext uri="{FF2B5EF4-FFF2-40B4-BE49-F238E27FC236}">
                <a16:creationId xmlns:a16="http://schemas.microsoft.com/office/drawing/2014/main" id="{B19D093C-27FB-4032-B282-42C4563F2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9454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4" name="Group 11">
            <a:extLst>
              <a:ext uri="{FF2B5EF4-FFF2-40B4-BE49-F238E27FC236}">
                <a16:creationId xmlns:a16="http://schemas.microsoft.com/office/drawing/2014/main" id="{35EE815E-1BD3-4777-B652-6D98825BF6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7290" y="681628"/>
            <a:ext cx="1128382" cy="847206"/>
            <a:chOff x="668003" y="1684057"/>
            <a:chExt cx="1128382" cy="847206"/>
          </a:xfrm>
        </p:grpSpPr>
        <p:sp>
          <p:nvSpPr>
            <p:cNvPr id="13" name="Freeform 5">
              <a:extLst>
                <a:ext uri="{FF2B5EF4-FFF2-40B4-BE49-F238E27FC236}">
                  <a16:creationId xmlns:a16="http://schemas.microsoft.com/office/drawing/2014/main" id="{E6692982-4A7D-4392-87CD-F0CD4B027D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5" name="Freeform 5">
              <a:extLst>
                <a:ext uri="{FF2B5EF4-FFF2-40B4-BE49-F238E27FC236}">
                  <a16:creationId xmlns:a16="http://schemas.microsoft.com/office/drawing/2014/main" id="{196485F7-F277-4123-AC53-98EA4C858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grpSp>
      <p:sp>
        <p:nvSpPr>
          <p:cNvPr id="2" name="제목 1"/>
          <p:cNvSpPr>
            <a:spLocks noGrp="1"/>
          </p:cNvSpPr>
          <p:nvPr>
            <p:ph type="title"/>
          </p:nvPr>
        </p:nvSpPr>
        <p:spPr>
          <a:xfrm>
            <a:off x="767290" y="1166932"/>
            <a:ext cx="3582073" cy="4279709"/>
          </a:xfrm>
        </p:spPr>
        <p:txBody>
          <a:bodyPr anchor="ctr">
            <a:normAutofit/>
          </a:bodyPr>
          <a:lstStyle/>
          <a:p>
            <a:r>
              <a:rPr lang="en-US" altLang="zh-CN" sz="4800" dirty="0">
                <a:solidFill>
                  <a:srgbClr val="FFFFFF"/>
                </a:solidFill>
              </a:rPr>
              <a:t>References</a:t>
            </a:r>
            <a:endParaRPr lang="en-US" sz="4800" dirty="0">
              <a:solidFill>
                <a:schemeClr val="bg1"/>
              </a:solidFill>
            </a:endParaRPr>
          </a:p>
        </p:txBody>
      </p:sp>
      <p:sp>
        <p:nvSpPr>
          <p:cNvPr id="3" name="내용 개체 틀 2"/>
          <p:cNvSpPr>
            <a:spLocks noGrp="1"/>
          </p:cNvSpPr>
          <p:nvPr>
            <p:ph idx="1"/>
          </p:nvPr>
        </p:nvSpPr>
        <p:spPr>
          <a:xfrm>
            <a:off x="4694548" y="282010"/>
            <a:ext cx="7269563" cy="6375163"/>
          </a:xfrm>
        </p:spPr>
        <p:txBody>
          <a:bodyPr anchor="t" anchorCtr="0">
            <a:noAutofit/>
          </a:bodyPr>
          <a:lstStyle/>
          <a:p>
            <a:r>
              <a:rPr lang="en-US" altLang="zh-CN" sz="900" dirty="0">
                <a:latin typeface="Times New Roman" panose="02020603050405020304" pitchFamily="18" charset="0"/>
                <a:cs typeface="Times New Roman" panose="02020603050405020304" pitchFamily="18" charset="0"/>
              </a:rPr>
              <a:t>Dent, A. L., &amp; </a:t>
            </a:r>
            <a:r>
              <a:rPr lang="en-US" altLang="zh-CN" sz="900" dirty="0" err="1">
                <a:latin typeface="Times New Roman" panose="02020603050405020304" pitchFamily="18" charset="0"/>
                <a:cs typeface="Times New Roman" panose="02020603050405020304" pitchFamily="18" charset="0"/>
              </a:rPr>
              <a:t>Koenka</a:t>
            </a:r>
            <a:r>
              <a:rPr lang="en-US" altLang="zh-CN" sz="900" dirty="0">
                <a:latin typeface="Times New Roman" panose="02020603050405020304" pitchFamily="18" charset="0"/>
                <a:cs typeface="Times New Roman" panose="02020603050405020304" pitchFamily="18" charset="0"/>
              </a:rPr>
              <a:t>, A. C. (2016). The relation between self-regulated learning and academic achievement across childhood and adolescence: A meta-analysis. </a:t>
            </a:r>
            <a:r>
              <a:rPr lang="en-US" altLang="zh-CN" sz="900" i="1" dirty="0">
                <a:latin typeface="Times New Roman" panose="02020603050405020304" pitchFamily="18" charset="0"/>
                <a:cs typeface="Times New Roman" panose="02020603050405020304" pitchFamily="18" charset="0"/>
              </a:rPr>
              <a:t>Educational Psychology Review, 28</a:t>
            </a:r>
            <a:r>
              <a:rPr lang="en-US" altLang="zh-CN" sz="900" dirty="0">
                <a:latin typeface="Times New Roman" panose="02020603050405020304" pitchFamily="18" charset="0"/>
                <a:cs typeface="Times New Roman" panose="02020603050405020304" pitchFamily="18" charset="0"/>
              </a:rPr>
              <a:t>, 425-474. </a:t>
            </a:r>
            <a:r>
              <a:rPr lang="en-US" altLang="zh-CN" sz="900" u="sng" dirty="0">
                <a:latin typeface="Times New Roman" panose="02020603050405020304" pitchFamily="18" charset="0"/>
                <a:cs typeface="Times New Roman" panose="02020603050405020304" pitchFamily="18" charset="0"/>
                <a:hlinkClick r:id="rId2"/>
              </a:rPr>
              <a:t>https://doi.org/10.1007/s10648-015-9320-8</a:t>
            </a:r>
            <a:endParaRPr lang="en-US" altLang="zh-CN" sz="900" u="sng" dirty="0">
              <a:latin typeface="Times New Roman" panose="02020603050405020304" pitchFamily="18" charset="0"/>
              <a:cs typeface="Times New Roman" panose="02020603050405020304" pitchFamily="18" charset="0"/>
            </a:endParaRPr>
          </a:p>
          <a:p>
            <a:r>
              <a:rPr lang="en-US" altLang="zh-CN" sz="900" dirty="0" err="1">
                <a:latin typeface="Times New Roman" panose="02020603050405020304" pitchFamily="18" charset="0"/>
                <a:cs typeface="Times New Roman" panose="02020603050405020304" pitchFamily="18" charset="0"/>
              </a:rPr>
              <a:t>Azevado</a:t>
            </a:r>
            <a:r>
              <a:rPr lang="en-US" altLang="zh-CN" sz="900" dirty="0">
                <a:latin typeface="Times New Roman" panose="02020603050405020304" pitchFamily="18" charset="0"/>
                <a:cs typeface="Times New Roman" panose="02020603050405020304" pitchFamily="18" charset="0"/>
              </a:rPr>
              <a:t>, R., Moos, D., Greene, J., Winters, F., &amp; </a:t>
            </a:r>
            <a:r>
              <a:rPr lang="en-US" altLang="zh-CN" sz="900" dirty="0" err="1">
                <a:latin typeface="Times New Roman" panose="02020603050405020304" pitchFamily="18" charset="0"/>
                <a:cs typeface="Times New Roman" panose="02020603050405020304" pitchFamily="18" charset="0"/>
              </a:rPr>
              <a:t>Cromley</a:t>
            </a:r>
            <a:r>
              <a:rPr lang="en-US" altLang="zh-CN" sz="900" dirty="0">
                <a:latin typeface="Times New Roman" panose="02020603050405020304" pitchFamily="18" charset="0"/>
                <a:cs typeface="Times New Roman" panose="02020603050405020304" pitchFamily="18" charset="0"/>
              </a:rPr>
              <a:t>, J. (2008). Why is externally-facilitated learning more effective than self-regulated learning with hypermedia? </a:t>
            </a:r>
            <a:r>
              <a:rPr lang="en-US" altLang="zh-CN" sz="900" i="1" dirty="0">
                <a:latin typeface="Times New Roman" panose="02020603050405020304" pitchFamily="18" charset="0"/>
                <a:cs typeface="Times New Roman" panose="02020603050405020304" pitchFamily="18" charset="0"/>
              </a:rPr>
              <a:t>Education Technology Research Development</a:t>
            </a:r>
            <a:r>
              <a:rPr lang="en-US" altLang="zh-CN" sz="900" dirty="0">
                <a:latin typeface="Times New Roman" panose="02020603050405020304" pitchFamily="18" charset="0"/>
                <a:cs typeface="Times New Roman" panose="02020603050405020304" pitchFamily="18" charset="0"/>
              </a:rPr>
              <a:t>, 56(1), 45-72.</a:t>
            </a:r>
            <a:endParaRPr lang="zh-CN" altLang="zh-CN" sz="900" dirty="0">
              <a:latin typeface="Times New Roman" panose="02020603050405020304" pitchFamily="18" charset="0"/>
              <a:cs typeface="Times New Roman" panose="02020603050405020304" pitchFamily="18" charset="0"/>
            </a:endParaRPr>
          </a:p>
          <a:p>
            <a:r>
              <a:rPr lang="en-US" altLang="zh-CN" sz="900" dirty="0">
                <a:latin typeface="Times New Roman" panose="02020603050405020304" pitchFamily="18" charset="0"/>
                <a:cs typeface="Times New Roman" panose="02020603050405020304" pitchFamily="18" charset="0"/>
              </a:rPr>
              <a:t>Baker, L. (2005). Developmental differences in metacognition: implications for </a:t>
            </a:r>
            <a:r>
              <a:rPr lang="en-US" altLang="zh-CN" sz="900" dirty="0" err="1">
                <a:latin typeface="Times New Roman" panose="02020603050405020304" pitchFamily="18" charset="0"/>
                <a:cs typeface="Times New Roman" panose="02020603050405020304" pitchFamily="18" charset="0"/>
              </a:rPr>
              <a:t>metacognitively</a:t>
            </a:r>
            <a:r>
              <a:rPr lang="en-US" altLang="zh-CN" sz="900" dirty="0">
                <a:latin typeface="Times New Roman" panose="02020603050405020304" pitchFamily="18" charset="0"/>
                <a:cs typeface="Times New Roman" panose="02020603050405020304" pitchFamily="18" charset="0"/>
              </a:rPr>
              <a:t> oriented reading instruction. </a:t>
            </a:r>
            <a:r>
              <a:rPr lang="en-US" altLang="zh-CN" sz="900" dirty="0" err="1">
                <a:latin typeface="Times New Roman" panose="02020603050405020304" pitchFamily="18" charset="0"/>
                <a:cs typeface="Times New Roman" panose="02020603050405020304" pitchFamily="18" charset="0"/>
              </a:rPr>
              <a:t>InS.</a:t>
            </a:r>
            <a:r>
              <a:rPr lang="en-US" altLang="zh-CN" sz="900" dirty="0">
                <a:latin typeface="Times New Roman" panose="02020603050405020304" pitchFamily="18" charset="0"/>
                <a:cs typeface="Times New Roman" panose="02020603050405020304" pitchFamily="18" charset="0"/>
              </a:rPr>
              <a:t> E. Israel, C. C. Block, K. L. </a:t>
            </a:r>
            <a:r>
              <a:rPr lang="en-US" altLang="zh-CN" sz="900" dirty="0" err="1">
                <a:latin typeface="Times New Roman" panose="02020603050405020304" pitchFamily="18" charset="0"/>
                <a:cs typeface="Times New Roman" panose="02020603050405020304" pitchFamily="18" charset="0"/>
              </a:rPr>
              <a:t>Bauserman</a:t>
            </a:r>
            <a:r>
              <a:rPr lang="en-US" altLang="zh-CN" sz="900" dirty="0">
                <a:latin typeface="Times New Roman" panose="02020603050405020304" pitchFamily="18" charset="0"/>
                <a:cs typeface="Times New Roman" panose="02020603050405020304" pitchFamily="18" charset="0"/>
              </a:rPr>
              <a:t>, &amp; K. </a:t>
            </a:r>
            <a:r>
              <a:rPr lang="en-US" altLang="zh-CN" sz="900" dirty="0" err="1">
                <a:latin typeface="Times New Roman" panose="02020603050405020304" pitchFamily="18" charset="0"/>
                <a:cs typeface="Times New Roman" panose="02020603050405020304" pitchFamily="18" charset="0"/>
              </a:rPr>
              <a:t>Kinnucan-Welsch</a:t>
            </a:r>
            <a:r>
              <a:rPr lang="en-US" altLang="zh-CN" sz="900" dirty="0">
                <a:latin typeface="Times New Roman" panose="02020603050405020304" pitchFamily="18" charset="0"/>
                <a:cs typeface="Times New Roman" panose="02020603050405020304" pitchFamily="18" charset="0"/>
              </a:rPr>
              <a:t> (Eds.), Metacognition in literacy learning: </a:t>
            </a:r>
            <a:r>
              <a:rPr lang="en-US" altLang="zh-CN" sz="900" i="1" dirty="0">
                <a:latin typeface="Times New Roman" panose="02020603050405020304" pitchFamily="18" charset="0"/>
                <a:cs typeface="Times New Roman" panose="02020603050405020304" pitchFamily="18" charset="0"/>
              </a:rPr>
              <a:t>Theory, assessment, instruction, and professional development</a:t>
            </a:r>
            <a:r>
              <a:rPr lang="en-US" altLang="zh-CN" sz="900" dirty="0">
                <a:latin typeface="Times New Roman" panose="02020603050405020304" pitchFamily="18" charset="0"/>
                <a:cs typeface="Times New Roman" panose="02020603050405020304" pitchFamily="18" charset="0"/>
              </a:rPr>
              <a:t> (pp.61-79). Mahwah, N. J.: L. Erlbaum Associates.</a:t>
            </a:r>
            <a:endParaRPr lang="zh-CN" altLang="zh-CN" sz="900" dirty="0">
              <a:latin typeface="Times New Roman" panose="02020603050405020304" pitchFamily="18" charset="0"/>
              <a:cs typeface="Times New Roman" panose="02020603050405020304" pitchFamily="18" charset="0"/>
            </a:endParaRPr>
          </a:p>
          <a:p>
            <a:r>
              <a:rPr lang="en-US" altLang="zh-CN" sz="900" dirty="0" err="1">
                <a:latin typeface="Times New Roman" panose="02020603050405020304" pitchFamily="18" charset="0"/>
                <a:cs typeface="Times New Roman" panose="02020603050405020304" pitchFamily="18" charset="0"/>
              </a:rPr>
              <a:t>Bembenutty</a:t>
            </a:r>
            <a:r>
              <a:rPr lang="en-US" altLang="zh-CN" sz="900" dirty="0">
                <a:latin typeface="Times New Roman" panose="02020603050405020304" pitchFamily="18" charset="0"/>
                <a:cs typeface="Times New Roman" panose="02020603050405020304" pitchFamily="18" charset="0"/>
              </a:rPr>
              <a:t>, H. (2011)</a:t>
            </a:r>
            <a:r>
              <a:rPr lang="en-US" altLang="zh-CN" sz="900" i="1" dirty="0">
                <a:latin typeface="Times New Roman" panose="02020603050405020304" pitchFamily="18" charset="0"/>
                <a:cs typeface="Times New Roman" panose="02020603050405020304" pitchFamily="18" charset="0"/>
              </a:rPr>
              <a:t>. Self-regulated learning: New directions for teaching and learning. Hoboken: John Wiley &amp; Sons.</a:t>
            </a:r>
            <a:endParaRPr lang="zh-CN" altLang="zh-CN" sz="900" dirty="0">
              <a:latin typeface="Times New Roman" panose="02020603050405020304" pitchFamily="18" charset="0"/>
              <a:cs typeface="Times New Roman" panose="02020603050405020304" pitchFamily="18" charset="0"/>
            </a:endParaRPr>
          </a:p>
          <a:p>
            <a:r>
              <a:rPr lang="en-US" altLang="zh-CN" sz="900" dirty="0">
                <a:latin typeface="Times New Roman" panose="02020603050405020304" pitchFamily="18" charset="0"/>
                <a:cs typeface="Times New Roman" panose="02020603050405020304" pitchFamily="18" charset="0"/>
              </a:rPr>
              <a:t>Perry, N. E., Hutchinson, L., &amp; </a:t>
            </a:r>
            <a:r>
              <a:rPr lang="en-US" altLang="zh-CN" sz="900" dirty="0" err="1">
                <a:latin typeface="Times New Roman" panose="02020603050405020304" pitchFamily="18" charset="0"/>
                <a:cs typeface="Times New Roman" panose="02020603050405020304" pitchFamily="18" charset="0"/>
              </a:rPr>
              <a:t>Thauberger</a:t>
            </a:r>
            <a:r>
              <a:rPr lang="en-US" altLang="zh-CN" sz="900" dirty="0">
                <a:latin typeface="Times New Roman" panose="02020603050405020304" pitchFamily="18" charset="0"/>
                <a:cs typeface="Times New Roman" panose="02020603050405020304" pitchFamily="18" charset="0"/>
              </a:rPr>
              <a:t>, C. (2008). Talking about teaching self-regulated learning: Scaffolding student teachers’ development and use of practices that promote self-regulated learning.</a:t>
            </a:r>
            <a:r>
              <a:rPr lang="en-US" altLang="zh-CN" sz="900" i="1" dirty="0">
                <a:latin typeface="Times New Roman" panose="02020603050405020304" pitchFamily="18" charset="0"/>
                <a:cs typeface="Times New Roman" panose="02020603050405020304" pitchFamily="18" charset="0"/>
              </a:rPr>
              <a:t> International Journal of Educational Research, 47</a:t>
            </a:r>
            <a:r>
              <a:rPr lang="en-US" altLang="zh-CN" sz="900" dirty="0">
                <a:latin typeface="Times New Roman" panose="02020603050405020304" pitchFamily="18" charset="0"/>
                <a:cs typeface="Times New Roman" panose="02020603050405020304" pitchFamily="18" charset="0"/>
              </a:rPr>
              <a:t>(2), 97-108. doi:10.1016/</a:t>
            </a:r>
            <a:r>
              <a:rPr lang="en-US" altLang="zh-CN" sz="900" dirty="0" err="1">
                <a:latin typeface="Times New Roman" panose="02020603050405020304" pitchFamily="18" charset="0"/>
                <a:cs typeface="Times New Roman" panose="02020603050405020304" pitchFamily="18" charset="0"/>
              </a:rPr>
              <a:t>j.ijer</a:t>
            </a:r>
            <a:r>
              <a:rPr lang="en-US" altLang="zh-CN" sz="900" dirty="0">
                <a:latin typeface="Times New Roman" panose="02020603050405020304" pitchFamily="18" charset="0"/>
                <a:cs typeface="Times New Roman" panose="02020603050405020304" pitchFamily="18" charset="0"/>
              </a:rPr>
              <a:t>. 2007.11.010</a:t>
            </a:r>
            <a:endParaRPr lang="zh-CN" altLang="zh-CN" sz="900" dirty="0">
              <a:latin typeface="Times New Roman" panose="02020603050405020304" pitchFamily="18" charset="0"/>
              <a:cs typeface="Times New Roman" panose="02020603050405020304" pitchFamily="18" charset="0"/>
            </a:endParaRPr>
          </a:p>
          <a:p>
            <a:r>
              <a:rPr lang="en-US" altLang="zh-CN" sz="900" dirty="0" err="1">
                <a:latin typeface="Times New Roman" panose="02020603050405020304" pitchFamily="18" charset="0"/>
                <a:cs typeface="Times New Roman" panose="02020603050405020304" pitchFamily="18" charset="0"/>
              </a:rPr>
              <a:t>Cazan</a:t>
            </a:r>
            <a:r>
              <a:rPr lang="en-US" altLang="zh-CN" sz="900" dirty="0">
                <a:latin typeface="Times New Roman" panose="02020603050405020304" pitchFamily="18" charset="0"/>
                <a:cs typeface="Times New Roman" panose="02020603050405020304" pitchFamily="18" charset="0"/>
              </a:rPr>
              <a:t>, A. M. 2013. “Teaching Self-Regulated Learning Strategies for Psychology Students.” </a:t>
            </a:r>
            <a:r>
              <a:rPr lang="en-US" altLang="zh-CN" sz="900" i="1" dirty="0">
                <a:latin typeface="Times New Roman" panose="02020603050405020304" pitchFamily="18" charset="0"/>
                <a:cs typeface="Times New Roman" panose="02020603050405020304" pitchFamily="18" charset="0"/>
              </a:rPr>
              <a:t>Procedia- Social and Behavioral Sciences </a:t>
            </a:r>
            <a:r>
              <a:rPr lang="en-US" altLang="zh-CN" sz="900" dirty="0">
                <a:latin typeface="Times New Roman" panose="02020603050405020304" pitchFamily="18" charset="0"/>
                <a:cs typeface="Times New Roman" panose="02020603050405020304" pitchFamily="18" charset="0"/>
              </a:rPr>
              <a:t>78: 743-747.</a:t>
            </a:r>
            <a:endParaRPr lang="zh-CN" altLang="zh-CN" sz="900" dirty="0">
              <a:latin typeface="Times New Roman" panose="02020603050405020304" pitchFamily="18" charset="0"/>
              <a:cs typeface="Times New Roman" panose="02020603050405020304" pitchFamily="18" charset="0"/>
            </a:endParaRPr>
          </a:p>
          <a:p>
            <a:r>
              <a:rPr lang="en-US" altLang="zh-CN" sz="900" dirty="0" err="1">
                <a:latin typeface="Times New Roman" panose="02020603050405020304" pitchFamily="18" charset="0"/>
                <a:cs typeface="Times New Roman" panose="02020603050405020304" pitchFamily="18" charset="0"/>
              </a:rPr>
              <a:t>Elmas</a:t>
            </a:r>
            <a:r>
              <a:rPr lang="en-US" altLang="zh-CN" sz="900" dirty="0">
                <a:latin typeface="Times New Roman" panose="02020603050405020304" pitchFamily="18" charset="0"/>
                <a:cs typeface="Times New Roman" panose="02020603050405020304" pitchFamily="18" charset="0"/>
              </a:rPr>
              <a:t>, R., B. </a:t>
            </a:r>
            <a:r>
              <a:rPr lang="en-US" altLang="zh-CN" sz="900" dirty="0" err="1">
                <a:latin typeface="Times New Roman" panose="02020603050405020304" pitchFamily="18" charset="0"/>
                <a:cs typeface="Times New Roman" panose="02020603050405020304" pitchFamily="18" charset="0"/>
              </a:rPr>
              <a:t>Demirdogen</a:t>
            </a:r>
            <a:r>
              <a:rPr lang="en-US" altLang="zh-CN" sz="900" dirty="0">
                <a:latin typeface="Times New Roman" panose="02020603050405020304" pitchFamily="18" charset="0"/>
                <a:cs typeface="Times New Roman" panose="02020603050405020304" pitchFamily="18" charset="0"/>
              </a:rPr>
              <a:t>, and O. </a:t>
            </a:r>
            <a:r>
              <a:rPr lang="en-US" altLang="zh-CN" sz="900" dirty="0" err="1">
                <a:latin typeface="Times New Roman" panose="02020603050405020304" pitchFamily="18" charset="0"/>
                <a:cs typeface="Times New Roman" panose="02020603050405020304" pitchFamily="18" charset="0"/>
              </a:rPr>
              <a:t>Geban</a:t>
            </a:r>
            <a:r>
              <a:rPr lang="en-US" altLang="zh-CN" sz="900" dirty="0">
                <a:latin typeface="Times New Roman" panose="02020603050405020304" pitchFamily="18" charset="0"/>
                <a:cs typeface="Times New Roman" panose="02020603050405020304" pitchFamily="18" charset="0"/>
              </a:rPr>
              <a:t>. </a:t>
            </a:r>
            <a:r>
              <a:rPr lang="en-US" altLang="zh-CN" sz="900" u="sng" dirty="0">
                <a:latin typeface="Times New Roman" panose="02020603050405020304" pitchFamily="18" charset="0"/>
                <a:cs typeface="Times New Roman" panose="02020603050405020304" pitchFamily="18" charset="0"/>
              </a:rPr>
              <a:t>2011</a:t>
            </a:r>
            <a:r>
              <a:rPr lang="en-US" altLang="zh-CN" sz="900" dirty="0">
                <a:latin typeface="Times New Roman" panose="02020603050405020304" pitchFamily="18" charset="0"/>
                <a:cs typeface="Times New Roman" panose="02020603050405020304" pitchFamily="18" charset="0"/>
              </a:rPr>
              <a:t>. “Preservice Chemistry Teachers' Images about Science Teaching in Their Future Classrooms.” </a:t>
            </a:r>
            <a:r>
              <a:rPr lang="en-US" altLang="zh-CN" sz="900" i="1" dirty="0" err="1">
                <a:latin typeface="Times New Roman" panose="02020603050405020304" pitchFamily="18" charset="0"/>
                <a:cs typeface="Times New Roman" panose="02020603050405020304" pitchFamily="18" charset="0"/>
              </a:rPr>
              <a:t>Hacettepe</a:t>
            </a:r>
            <a:r>
              <a:rPr lang="en-US" altLang="zh-CN" sz="900" i="1" dirty="0">
                <a:latin typeface="Times New Roman" panose="02020603050405020304" pitchFamily="18" charset="0"/>
                <a:cs typeface="Times New Roman" panose="02020603050405020304" pitchFamily="18" charset="0"/>
              </a:rPr>
              <a:t> University Journal of Education</a:t>
            </a:r>
            <a:r>
              <a:rPr lang="en-US" altLang="zh-CN" sz="900" dirty="0">
                <a:latin typeface="Times New Roman" panose="02020603050405020304" pitchFamily="18" charset="0"/>
                <a:cs typeface="Times New Roman" panose="02020603050405020304" pitchFamily="18" charset="0"/>
              </a:rPr>
              <a:t> 40: 164-175.</a:t>
            </a:r>
            <a:endParaRPr lang="zh-CN" altLang="zh-CN" sz="900" dirty="0">
              <a:latin typeface="Times New Roman" panose="02020603050405020304" pitchFamily="18" charset="0"/>
              <a:cs typeface="Times New Roman" panose="02020603050405020304" pitchFamily="18" charset="0"/>
            </a:endParaRPr>
          </a:p>
          <a:p>
            <a:r>
              <a:rPr lang="en-US" altLang="zh-CN" sz="900" dirty="0" err="1">
                <a:latin typeface="Times New Roman" panose="02020603050405020304" pitchFamily="18" charset="0"/>
                <a:cs typeface="Times New Roman" panose="02020603050405020304" pitchFamily="18" charset="0"/>
              </a:rPr>
              <a:t>Lombaerts</a:t>
            </a:r>
            <a:r>
              <a:rPr lang="en-US" altLang="zh-CN" sz="900" dirty="0">
                <a:latin typeface="Times New Roman" panose="02020603050405020304" pitchFamily="18" charset="0"/>
                <a:cs typeface="Times New Roman" panose="02020603050405020304" pitchFamily="18" charset="0"/>
              </a:rPr>
              <a:t>, K., Engels, N., &amp; van </a:t>
            </a:r>
            <a:r>
              <a:rPr lang="en-US" altLang="zh-CN" sz="900" dirty="0" err="1">
                <a:latin typeface="Times New Roman" panose="02020603050405020304" pitchFamily="18" charset="0"/>
                <a:cs typeface="Times New Roman" panose="02020603050405020304" pitchFamily="18" charset="0"/>
              </a:rPr>
              <a:t>Braak</a:t>
            </a:r>
            <a:r>
              <a:rPr lang="en-US" altLang="zh-CN" sz="900" dirty="0">
                <a:latin typeface="Times New Roman" panose="02020603050405020304" pitchFamily="18" charset="0"/>
                <a:cs typeface="Times New Roman" panose="02020603050405020304" pitchFamily="18" charset="0"/>
              </a:rPr>
              <a:t>, J. (2009). Determinants to teachers' recog­nitions of self-regulated learning practices in elementary education. </a:t>
            </a:r>
            <a:r>
              <a:rPr lang="en-US" altLang="zh-CN" sz="900" i="1" dirty="0">
                <a:latin typeface="Times New Roman" panose="02020603050405020304" pitchFamily="18" charset="0"/>
                <a:cs typeface="Times New Roman" panose="02020603050405020304" pitchFamily="18" charset="0"/>
              </a:rPr>
              <a:t>The Journal of Educational Research, 102,</a:t>
            </a:r>
            <a:r>
              <a:rPr lang="en-US" altLang="zh-CN" sz="900" dirty="0">
                <a:latin typeface="Times New Roman" panose="02020603050405020304" pitchFamily="18" charset="0"/>
                <a:cs typeface="Times New Roman" panose="02020603050405020304" pitchFamily="18" charset="0"/>
              </a:rPr>
              <a:t>163-173.</a:t>
            </a:r>
            <a:endParaRPr lang="zh-CN" altLang="zh-CN" sz="900" dirty="0">
              <a:latin typeface="Times New Roman" panose="02020603050405020304" pitchFamily="18" charset="0"/>
              <a:cs typeface="Times New Roman" panose="02020603050405020304" pitchFamily="18" charset="0"/>
            </a:endParaRPr>
          </a:p>
          <a:p>
            <a:r>
              <a:rPr lang="en-US" altLang="zh-CN" sz="900" dirty="0" err="1">
                <a:latin typeface="Times New Roman" panose="02020603050405020304" pitchFamily="18" charset="0"/>
                <a:cs typeface="Times New Roman" panose="02020603050405020304" pitchFamily="18" charset="0"/>
              </a:rPr>
              <a:t>Lombaerts</a:t>
            </a:r>
            <a:r>
              <a:rPr lang="en-US" altLang="zh-CN" sz="900" dirty="0">
                <a:latin typeface="Times New Roman" panose="02020603050405020304" pitchFamily="18" charset="0"/>
                <a:cs typeface="Times New Roman" panose="02020603050405020304" pitchFamily="18" charset="0"/>
              </a:rPr>
              <a:t>, K., N. Engels, and J. </a:t>
            </a:r>
            <a:r>
              <a:rPr lang="en-US" altLang="zh-CN" sz="900" dirty="0" err="1">
                <a:latin typeface="Times New Roman" panose="02020603050405020304" pitchFamily="18" charset="0"/>
                <a:cs typeface="Times New Roman" panose="02020603050405020304" pitchFamily="18" charset="0"/>
              </a:rPr>
              <a:t>Vanderfaeillie</a:t>
            </a:r>
            <a:r>
              <a:rPr lang="en-US" altLang="zh-CN" sz="900" dirty="0">
                <a:latin typeface="Times New Roman" panose="02020603050405020304" pitchFamily="18" charset="0"/>
                <a:cs typeface="Times New Roman" panose="02020603050405020304" pitchFamily="18" charset="0"/>
              </a:rPr>
              <a:t>. </a:t>
            </a:r>
            <a:r>
              <a:rPr lang="en-US" altLang="zh-CN" sz="900" u="sng" dirty="0">
                <a:latin typeface="Times New Roman" panose="02020603050405020304" pitchFamily="18" charset="0"/>
                <a:cs typeface="Times New Roman" panose="02020603050405020304" pitchFamily="18" charset="0"/>
              </a:rPr>
              <a:t>2007</a:t>
            </a:r>
            <a:r>
              <a:rPr lang="en-US" altLang="zh-CN" sz="900" dirty="0">
                <a:latin typeface="Times New Roman" panose="02020603050405020304" pitchFamily="18" charset="0"/>
                <a:cs typeface="Times New Roman" panose="02020603050405020304" pitchFamily="18" charset="0"/>
              </a:rPr>
              <a:t>. “Exploring Teachers' Actions to Promote Self-Regulated Learning Practices in Primary School.” </a:t>
            </a:r>
            <a:r>
              <a:rPr lang="en-US" altLang="zh-CN" sz="900" i="1" dirty="0">
                <a:latin typeface="Times New Roman" panose="02020603050405020304" pitchFamily="18" charset="0"/>
                <a:cs typeface="Times New Roman" panose="02020603050405020304" pitchFamily="18" charset="0"/>
              </a:rPr>
              <a:t>The Australian Educational and Developmental Psychologist</a:t>
            </a:r>
            <a:r>
              <a:rPr lang="en-US" altLang="zh-CN" sz="900" dirty="0">
                <a:latin typeface="Times New Roman" panose="02020603050405020304" pitchFamily="18" charset="0"/>
                <a:cs typeface="Times New Roman" panose="02020603050405020304" pitchFamily="18" charset="0"/>
              </a:rPr>
              <a:t> 24 (2): 4-24.</a:t>
            </a:r>
            <a:endParaRPr lang="zh-CN" altLang="zh-CN" sz="900" dirty="0">
              <a:latin typeface="Times New Roman" panose="02020603050405020304" pitchFamily="18" charset="0"/>
              <a:cs typeface="Times New Roman" panose="02020603050405020304" pitchFamily="18" charset="0"/>
            </a:endParaRPr>
          </a:p>
          <a:p>
            <a:r>
              <a:rPr lang="en-US" altLang="zh-CN" sz="900" dirty="0" err="1">
                <a:latin typeface="Times New Roman" panose="02020603050405020304" pitchFamily="18" charset="0"/>
                <a:cs typeface="Times New Roman" panose="02020603050405020304" pitchFamily="18" charset="0"/>
              </a:rPr>
              <a:t>Lombaerts</a:t>
            </a:r>
            <a:r>
              <a:rPr lang="en-US" altLang="zh-CN" sz="900" dirty="0">
                <a:latin typeface="Times New Roman" panose="02020603050405020304" pitchFamily="18" charset="0"/>
                <a:cs typeface="Times New Roman" panose="02020603050405020304" pitchFamily="18" charset="0"/>
              </a:rPr>
              <a:t>, K., N. Engels, and J. </a:t>
            </a:r>
            <a:r>
              <a:rPr lang="en-US" altLang="zh-CN" sz="900" dirty="0" err="1">
                <a:latin typeface="Times New Roman" panose="02020603050405020304" pitchFamily="18" charset="0"/>
                <a:cs typeface="Times New Roman" panose="02020603050405020304" pitchFamily="18" charset="0"/>
              </a:rPr>
              <a:t>Vanderfaeillie</a:t>
            </a:r>
            <a:r>
              <a:rPr lang="en-US" altLang="zh-CN" sz="900" dirty="0">
                <a:latin typeface="Times New Roman" panose="02020603050405020304" pitchFamily="18" charset="0"/>
                <a:cs typeface="Times New Roman" panose="02020603050405020304" pitchFamily="18" charset="0"/>
              </a:rPr>
              <a:t>. </a:t>
            </a:r>
            <a:r>
              <a:rPr lang="en-US" altLang="zh-CN" sz="900" u="sng" dirty="0">
                <a:latin typeface="Times New Roman" panose="02020603050405020304" pitchFamily="18" charset="0"/>
                <a:cs typeface="Times New Roman" panose="02020603050405020304" pitchFamily="18" charset="0"/>
              </a:rPr>
              <a:t>2007</a:t>
            </a:r>
            <a:r>
              <a:rPr lang="en-US" altLang="zh-CN" sz="900" dirty="0">
                <a:latin typeface="Times New Roman" panose="02020603050405020304" pitchFamily="18" charset="0"/>
                <a:cs typeface="Times New Roman" panose="02020603050405020304" pitchFamily="18" charset="0"/>
              </a:rPr>
              <a:t>. “Exploring Teachers' Actions to Promote Self-Regulated Learning Practices in Primary School.” </a:t>
            </a:r>
            <a:r>
              <a:rPr lang="en-US" altLang="zh-CN" sz="900" i="1" dirty="0">
                <a:latin typeface="Times New Roman" panose="02020603050405020304" pitchFamily="18" charset="0"/>
                <a:cs typeface="Times New Roman" panose="02020603050405020304" pitchFamily="18" charset="0"/>
              </a:rPr>
              <a:t>The Australian Educational and Developmental Psychologist</a:t>
            </a:r>
            <a:r>
              <a:rPr lang="en-US" altLang="zh-CN" sz="900" dirty="0">
                <a:latin typeface="Times New Roman" panose="02020603050405020304" pitchFamily="18" charset="0"/>
                <a:cs typeface="Times New Roman" panose="02020603050405020304" pitchFamily="18" charset="0"/>
              </a:rPr>
              <a:t> 24 (2): 4-24.</a:t>
            </a:r>
            <a:endParaRPr lang="zh-CN" altLang="zh-CN" sz="900" dirty="0">
              <a:latin typeface="Times New Roman" panose="02020603050405020304" pitchFamily="18" charset="0"/>
              <a:cs typeface="Times New Roman" panose="02020603050405020304" pitchFamily="18" charset="0"/>
            </a:endParaRPr>
          </a:p>
          <a:p>
            <a:r>
              <a:rPr lang="en-US" altLang="zh-CN" sz="900" dirty="0" err="1">
                <a:latin typeface="Times New Roman" panose="02020603050405020304" pitchFamily="18" charset="0"/>
                <a:cs typeface="Times New Roman" panose="02020603050405020304" pitchFamily="18" charset="0"/>
              </a:rPr>
              <a:t>Lombaerts</a:t>
            </a:r>
            <a:r>
              <a:rPr lang="en-US" altLang="zh-CN" sz="900" dirty="0">
                <a:latin typeface="Times New Roman" panose="02020603050405020304" pitchFamily="18" charset="0"/>
                <a:cs typeface="Times New Roman" panose="02020603050405020304" pitchFamily="18" charset="0"/>
              </a:rPr>
              <a:t>, K., N. Engels, and J. van </a:t>
            </a:r>
            <a:r>
              <a:rPr lang="en-US" altLang="zh-CN" sz="900" dirty="0" err="1">
                <a:latin typeface="Times New Roman" panose="02020603050405020304" pitchFamily="18" charset="0"/>
                <a:cs typeface="Times New Roman" panose="02020603050405020304" pitchFamily="18" charset="0"/>
              </a:rPr>
              <a:t>Braak</a:t>
            </a:r>
            <a:r>
              <a:rPr lang="en-US" altLang="zh-CN" sz="900" dirty="0">
                <a:latin typeface="Times New Roman" panose="02020603050405020304" pitchFamily="18" charset="0"/>
                <a:cs typeface="Times New Roman" panose="02020603050405020304" pitchFamily="18" charset="0"/>
              </a:rPr>
              <a:t>. </a:t>
            </a:r>
            <a:r>
              <a:rPr lang="en-US" altLang="zh-CN" sz="900" u="sng" dirty="0">
                <a:latin typeface="Times New Roman" panose="02020603050405020304" pitchFamily="18" charset="0"/>
                <a:cs typeface="Times New Roman" panose="02020603050405020304" pitchFamily="18" charset="0"/>
              </a:rPr>
              <a:t>2009</a:t>
            </a:r>
            <a:r>
              <a:rPr lang="en-US" altLang="zh-CN" sz="900" dirty="0">
                <a:latin typeface="Times New Roman" panose="02020603050405020304" pitchFamily="18" charset="0"/>
                <a:cs typeface="Times New Roman" panose="02020603050405020304" pitchFamily="18" charset="0"/>
              </a:rPr>
              <a:t>. “Determinants of Teachers' Recognitions of Self-Regulated Learning Practices in Elementary Education.” </a:t>
            </a:r>
            <a:r>
              <a:rPr lang="en-US" altLang="zh-CN" sz="900" i="1" dirty="0">
                <a:latin typeface="Times New Roman" panose="02020603050405020304" pitchFamily="18" charset="0"/>
                <a:cs typeface="Times New Roman" panose="02020603050405020304" pitchFamily="18" charset="0"/>
              </a:rPr>
              <a:t>The Journal of Educational Research</a:t>
            </a:r>
            <a:r>
              <a:rPr lang="en-US" altLang="zh-CN" sz="900" dirty="0">
                <a:latin typeface="Times New Roman" panose="02020603050405020304" pitchFamily="18" charset="0"/>
                <a:cs typeface="Times New Roman" panose="02020603050405020304" pitchFamily="18" charset="0"/>
              </a:rPr>
              <a:t> 102 (3): 163-174.</a:t>
            </a:r>
            <a:endParaRPr lang="zh-CN" altLang="zh-CN" sz="900" dirty="0">
              <a:latin typeface="Times New Roman" panose="02020603050405020304" pitchFamily="18" charset="0"/>
              <a:cs typeface="Times New Roman" panose="02020603050405020304" pitchFamily="18" charset="0"/>
            </a:endParaRPr>
          </a:p>
          <a:p>
            <a:r>
              <a:rPr lang="en-US" altLang="zh-CN" sz="900" dirty="0" err="1">
                <a:latin typeface="Times New Roman" panose="02020603050405020304" pitchFamily="18" charset="0"/>
                <a:cs typeface="Times New Roman" panose="02020603050405020304" pitchFamily="18" charset="0"/>
              </a:rPr>
              <a:t>Dignath</a:t>
            </a:r>
            <a:r>
              <a:rPr lang="en-US" altLang="zh-CN" sz="900" dirty="0">
                <a:latin typeface="Times New Roman" panose="02020603050405020304" pitchFamily="18" charset="0"/>
                <a:cs typeface="Times New Roman" panose="02020603050405020304" pitchFamily="18" charset="0"/>
              </a:rPr>
              <a:t>-van </a:t>
            </a:r>
            <a:r>
              <a:rPr lang="en-US" altLang="zh-CN" sz="900" dirty="0" err="1">
                <a:latin typeface="Times New Roman" panose="02020603050405020304" pitchFamily="18" charset="0"/>
                <a:cs typeface="Times New Roman" panose="02020603050405020304" pitchFamily="18" charset="0"/>
              </a:rPr>
              <a:t>Ewijk</a:t>
            </a:r>
            <a:r>
              <a:rPr lang="en-US" altLang="zh-CN" sz="900" dirty="0">
                <a:latin typeface="Times New Roman" panose="02020603050405020304" pitchFamily="18" charset="0"/>
                <a:cs typeface="Times New Roman" panose="02020603050405020304" pitchFamily="18" charset="0"/>
              </a:rPr>
              <a:t>, C., and G. van der </a:t>
            </a:r>
            <a:r>
              <a:rPr lang="en-US" altLang="zh-CN" sz="900" dirty="0" err="1">
                <a:latin typeface="Times New Roman" panose="02020603050405020304" pitchFamily="18" charset="0"/>
                <a:cs typeface="Times New Roman" panose="02020603050405020304" pitchFamily="18" charset="0"/>
              </a:rPr>
              <a:t>Werf</a:t>
            </a:r>
            <a:r>
              <a:rPr lang="en-US" altLang="zh-CN" sz="900" dirty="0">
                <a:latin typeface="Times New Roman" panose="02020603050405020304" pitchFamily="18" charset="0"/>
                <a:cs typeface="Times New Roman" panose="02020603050405020304" pitchFamily="18" charset="0"/>
              </a:rPr>
              <a:t>. 2012. “What Teachers Think about Self-Regulated Learning: Investigating Teacher Beliefs and Teacher Behavior of Enhancing Students' Self-Regulation” </a:t>
            </a:r>
            <a:r>
              <a:rPr lang="en-US" altLang="zh-CN" sz="900" i="1" dirty="0">
                <a:latin typeface="Times New Roman" panose="02020603050405020304" pitchFamily="18" charset="0"/>
                <a:cs typeface="Times New Roman" panose="02020603050405020304" pitchFamily="18" charset="0"/>
              </a:rPr>
              <a:t>Education Research International</a:t>
            </a:r>
            <a:r>
              <a:rPr lang="en-US" altLang="zh-CN" sz="900" dirty="0">
                <a:latin typeface="Times New Roman" panose="02020603050405020304" pitchFamily="18" charset="0"/>
                <a:cs typeface="Times New Roman" panose="02020603050405020304" pitchFamily="18" charset="0"/>
              </a:rPr>
              <a:t> 2012: 1-10.</a:t>
            </a:r>
            <a:endParaRPr lang="zh-CN" altLang="zh-CN" sz="900" dirty="0">
              <a:latin typeface="Times New Roman" panose="02020603050405020304" pitchFamily="18" charset="0"/>
              <a:cs typeface="Times New Roman" panose="02020603050405020304" pitchFamily="18" charset="0"/>
            </a:endParaRPr>
          </a:p>
          <a:p>
            <a:r>
              <a:rPr lang="en-US" altLang="zh-CN" sz="900" dirty="0">
                <a:latin typeface="Times New Roman" panose="02020603050405020304" pitchFamily="18" charset="0"/>
                <a:cs typeface="Times New Roman" panose="02020603050405020304" pitchFamily="18" charset="0"/>
              </a:rPr>
              <a:t>Spruce, R., and L. Bol. 2015. “Teacher Beliefs, Knowledge, and Practice of Self-Regulated Learning.” </a:t>
            </a:r>
            <a:r>
              <a:rPr lang="en-US" altLang="zh-CN" sz="900" i="1" dirty="0">
                <a:latin typeface="Times New Roman" panose="02020603050405020304" pitchFamily="18" charset="0"/>
                <a:cs typeface="Times New Roman" panose="02020603050405020304" pitchFamily="18" charset="0"/>
              </a:rPr>
              <a:t>Metacognition Learning 10 (2): 245-277.</a:t>
            </a:r>
            <a:endParaRPr lang="zh-CN" altLang="zh-CN" sz="900" dirty="0">
              <a:latin typeface="Times New Roman" panose="02020603050405020304" pitchFamily="18" charset="0"/>
              <a:cs typeface="Times New Roman" panose="02020603050405020304" pitchFamily="18" charset="0"/>
            </a:endParaRPr>
          </a:p>
          <a:p>
            <a:r>
              <a:rPr lang="en-US" altLang="zh-CN" sz="900" dirty="0">
                <a:latin typeface="Times New Roman" panose="02020603050405020304" pitchFamily="18" charset="0"/>
                <a:cs typeface="Times New Roman" panose="02020603050405020304" pitchFamily="18" charset="0"/>
              </a:rPr>
              <a:t>Zimmerman, B. J., Bonner, S., &amp; Kovach, R. (1996). </a:t>
            </a:r>
            <a:r>
              <a:rPr lang="en-US" altLang="zh-CN" sz="900" i="1" dirty="0">
                <a:latin typeface="Times New Roman" panose="02020603050405020304" pitchFamily="18" charset="0"/>
                <a:cs typeface="Times New Roman" panose="02020603050405020304" pitchFamily="18" charset="0"/>
              </a:rPr>
              <a:t>Developing self-regulated learners: Beyond achievement to self-efficacy</a:t>
            </a:r>
            <a:r>
              <a:rPr lang="en-US" altLang="zh-CN" sz="900" dirty="0">
                <a:latin typeface="Times New Roman" panose="02020603050405020304" pitchFamily="18" charset="0"/>
                <a:cs typeface="Times New Roman" panose="02020603050405020304" pitchFamily="18" charset="0"/>
              </a:rPr>
              <a:t>. Washington, DC: American Psychological Association.</a:t>
            </a:r>
            <a:endParaRPr lang="zh-CN" altLang="zh-CN" sz="900" dirty="0">
              <a:latin typeface="Times New Roman" panose="02020603050405020304" pitchFamily="18" charset="0"/>
              <a:cs typeface="Times New Roman" panose="02020603050405020304" pitchFamily="18" charset="0"/>
            </a:endParaRPr>
          </a:p>
          <a:p>
            <a:r>
              <a:rPr lang="en-US" altLang="zh-CN" sz="900" dirty="0">
                <a:latin typeface="Times New Roman" panose="02020603050405020304" pitchFamily="18" charset="0"/>
                <a:cs typeface="Times New Roman" panose="02020603050405020304" pitchFamily="18" charset="0"/>
              </a:rPr>
              <a:t>Zimmerman, B., &amp; Martinez-Pons, M. (1988). Construct validation of a strategy model of student self-regulated learning. </a:t>
            </a:r>
            <a:r>
              <a:rPr lang="en-US" altLang="zh-CN" sz="900" i="1" dirty="0">
                <a:latin typeface="Times New Roman" panose="02020603050405020304" pitchFamily="18" charset="0"/>
                <a:cs typeface="Times New Roman" panose="02020603050405020304" pitchFamily="18" charset="0"/>
              </a:rPr>
              <a:t>Journal of Educational Psychology</a:t>
            </a:r>
            <a:r>
              <a:rPr lang="en-US" altLang="zh-CN" sz="900" dirty="0">
                <a:latin typeface="Times New Roman" panose="02020603050405020304" pitchFamily="18" charset="0"/>
                <a:cs typeface="Times New Roman" panose="02020603050405020304" pitchFamily="18" charset="0"/>
              </a:rPr>
              <a:t>, </a:t>
            </a:r>
            <a:r>
              <a:rPr lang="en-US" altLang="zh-CN" sz="900" i="1" dirty="0">
                <a:latin typeface="Times New Roman" panose="02020603050405020304" pitchFamily="18" charset="0"/>
                <a:cs typeface="Times New Roman" panose="02020603050405020304" pitchFamily="18" charset="0"/>
              </a:rPr>
              <a:t>80</a:t>
            </a:r>
            <a:r>
              <a:rPr lang="en-US" altLang="zh-CN" sz="900" dirty="0">
                <a:latin typeface="Times New Roman" panose="02020603050405020304" pitchFamily="18" charset="0"/>
                <a:cs typeface="Times New Roman" panose="02020603050405020304" pitchFamily="18" charset="0"/>
              </a:rPr>
              <a:t>(3), 284-290.</a:t>
            </a:r>
            <a:endParaRPr lang="zh-CN" altLang="zh-CN" sz="900" dirty="0">
              <a:latin typeface="Times New Roman" panose="02020603050405020304" pitchFamily="18" charset="0"/>
              <a:cs typeface="Times New Roman" panose="02020603050405020304" pitchFamily="18" charset="0"/>
            </a:endParaRPr>
          </a:p>
          <a:p>
            <a:r>
              <a:rPr lang="en-US" altLang="zh-CN" sz="900" dirty="0" err="1">
                <a:latin typeface="Times New Roman" panose="02020603050405020304" pitchFamily="18" charset="0"/>
                <a:cs typeface="Times New Roman" panose="02020603050405020304" pitchFamily="18" charset="0"/>
              </a:rPr>
              <a:t>Elmas</a:t>
            </a:r>
            <a:r>
              <a:rPr lang="en-US" altLang="zh-CN" sz="900" dirty="0">
                <a:latin typeface="Times New Roman" panose="02020603050405020304" pitchFamily="18" charset="0"/>
                <a:cs typeface="Times New Roman" panose="02020603050405020304" pitchFamily="18" charset="0"/>
              </a:rPr>
              <a:t>, R., B. </a:t>
            </a:r>
            <a:r>
              <a:rPr lang="en-US" altLang="zh-CN" sz="900" dirty="0" err="1">
                <a:latin typeface="Times New Roman" panose="02020603050405020304" pitchFamily="18" charset="0"/>
                <a:cs typeface="Times New Roman" panose="02020603050405020304" pitchFamily="18" charset="0"/>
              </a:rPr>
              <a:t>Demirdogen</a:t>
            </a:r>
            <a:r>
              <a:rPr lang="en-US" altLang="zh-CN" sz="900" dirty="0">
                <a:latin typeface="Times New Roman" panose="02020603050405020304" pitchFamily="18" charset="0"/>
                <a:cs typeface="Times New Roman" panose="02020603050405020304" pitchFamily="18" charset="0"/>
              </a:rPr>
              <a:t>, and O. </a:t>
            </a:r>
            <a:r>
              <a:rPr lang="en-US" altLang="zh-CN" sz="900" dirty="0" err="1">
                <a:latin typeface="Times New Roman" panose="02020603050405020304" pitchFamily="18" charset="0"/>
                <a:cs typeface="Times New Roman" panose="02020603050405020304" pitchFamily="18" charset="0"/>
              </a:rPr>
              <a:t>Geban</a:t>
            </a:r>
            <a:r>
              <a:rPr lang="en-US" altLang="zh-CN" sz="900" dirty="0">
                <a:latin typeface="Times New Roman" panose="02020603050405020304" pitchFamily="18" charset="0"/>
                <a:cs typeface="Times New Roman" panose="02020603050405020304" pitchFamily="18" charset="0"/>
              </a:rPr>
              <a:t>. </a:t>
            </a:r>
            <a:r>
              <a:rPr lang="en-US" altLang="zh-CN" sz="900" u="sng" dirty="0">
                <a:latin typeface="Times New Roman" panose="02020603050405020304" pitchFamily="18" charset="0"/>
                <a:cs typeface="Times New Roman" panose="02020603050405020304" pitchFamily="18" charset="0"/>
              </a:rPr>
              <a:t>2011</a:t>
            </a:r>
            <a:r>
              <a:rPr lang="en-US" altLang="zh-CN" sz="900" dirty="0">
                <a:latin typeface="Times New Roman" panose="02020603050405020304" pitchFamily="18" charset="0"/>
                <a:cs typeface="Times New Roman" panose="02020603050405020304" pitchFamily="18" charset="0"/>
              </a:rPr>
              <a:t>. “Preservice Chemistry Teachers' Images about Science Teaching in Their Future Classrooms.” </a:t>
            </a:r>
            <a:r>
              <a:rPr lang="en-US" altLang="zh-CN" sz="900" i="1" dirty="0" err="1">
                <a:latin typeface="Times New Roman" panose="02020603050405020304" pitchFamily="18" charset="0"/>
                <a:cs typeface="Times New Roman" panose="02020603050405020304" pitchFamily="18" charset="0"/>
              </a:rPr>
              <a:t>Hacettepe</a:t>
            </a:r>
            <a:r>
              <a:rPr lang="en-US" altLang="zh-CN" sz="900" i="1" dirty="0">
                <a:latin typeface="Times New Roman" panose="02020603050405020304" pitchFamily="18" charset="0"/>
                <a:cs typeface="Times New Roman" panose="02020603050405020304" pitchFamily="18" charset="0"/>
              </a:rPr>
              <a:t> University Journal of Education</a:t>
            </a:r>
            <a:r>
              <a:rPr lang="en-US" altLang="zh-CN" sz="900" dirty="0">
                <a:latin typeface="Times New Roman" panose="02020603050405020304" pitchFamily="18" charset="0"/>
                <a:cs typeface="Times New Roman" panose="02020603050405020304" pitchFamily="18" charset="0"/>
              </a:rPr>
              <a:t> 40: 164-175.</a:t>
            </a:r>
            <a:endParaRPr lang="zh-CN" altLang="zh-CN" sz="900" dirty="0">
              <a:latin typeface="Times New Roman" panose="02020603050405020304" pitchFamily="18" charset="0"/>
              <a:cs typeface="Times New Roman" panose="02020603050405020304" pitchFamily="18" charset="0"/>
            </a:endParaRPr>
          </a:p>
          <a:p>
            <a:r>
              <a:rPr lang="en-US" altLang="zh-CN" sz="900" dirty="0" err="1">
                <a:latin typeface="Times New Roman" panose="02020603050405020304" pitchFamily="18" charset="0"/>
                <a:cs typeface="Times New Roman" panose="02020603050405020304" pitchFamily="18" charset="0"/>
              </a:rPr>
              <a:t>Wilkesmann</a:t>
            </a:r>
            <a:r>
              <a:rPr lang="en-US" altLang="zh-CN" sz="900" dirty="0">
                <a:latin typeface="Times New Roman" panose="02020603050405020304" pitchFamily="18" charset="0"/>
                <a:cs typeface="Times New Roman" panose="02020603050405020304" pitchFamily="18" charset="0"/>
              </a:rPr>
              <a:t>, U., and S. Lauer. 2015. “What </a:t>
            </a:r>
            <a:r>
              <a:rPr lang="en-US" altLang="zh-CN" sz="900" dirty="0" err="1">
                <a:latin typeface="Times New Roman" panose="02020603050405020304" pitchFamily="18" charset="0"/>
                <a:cs typeface="Times New Roman" panose="02020603050405020304" pitchFamily="18" charset="0"/>
              </a:rPr>
              <a:t>Afects</a:t>
            </a:r>
            <a:r>
              <a:rPr lang="en-US" altLang="zh-CN" sz="900" dirty="0">
                <a:latin typeface="Times New Roman" panose="02020603050405020304" pitchFamily="18" charset="0"/>
                <a:cs typeface="Times New Roman" panose="02020603050405020304" pitchFamily="18" charset="0"/>
              </a:rPr>
              <a:t> the Teaching Style of German Professors? Evidence from Two Nationwide Surveys.” </a:t>
            </a:r>
            <a:r>
              <a:rPr lang="en-US" altLang="zh-CN" sz="900" dirty="0" err="1">
                <a:latin typeface="Times New Roman" panose="02020603050405020304" pitchFamily="18" charset="0"/>
                <a:cs typeface="Times New Roman" panose="02020603050405020304" pitchFamily="18" charset="0"/>
              </a:rPr>
              <a:t>Zeitschrift</a:t>
            </a:r>
            <a:r>
              <a:rPr lang="en-US" altLang="zh-CN" sz="900" dirty="0">
                <a:latin typeface="Times New Roman" panose="02020603050405020304" pitchFamily="18" charset="0"/>
                <a:cs typeface="Times New Roman" panose="02020603050405020304" pitchFamily="18" charset="0"/>
              </a:rPr>
              <a:t> </a:t>
            </a:r>
            <a:r>
              <a:rPr lang="en-US" altLang="zh-CN" sz="900" dirty="0" err="1">
                <a:latin typeface="Times New Roman" panose="02020603050405020304" pitchFamily="18" charset="0"/>
                <a:cs typeface="Times New Roman" panose="02020603050405020304" pitchFamily="18" charset="0"/>
              </a:rPr>
              <a:t>Für</a:t>
            </a:r>
            <a:r>
              <a:rPr lang="en-US" altLang="zh-CN" sz="900" dirty="0">
                <a:latin typeface="Times New Roman" panose="02020603050405020304" pitchFamily="18" charset="0"/>
                <a:cs typeface="Times New Roman" panose="02020603050405020304" pitchFamily="18" charset="0"/>
              </a:rPr>
              <a:t> </a:t>
            </a:r>
            <a:r>
              <a:rPr lang="en-US" altLang="zh-CN" sz="900" dirty="0" err="1">
                <a:latin typeface="Times New Roman" panose="02020603050405020304" pitchFamily="18" charset="0"/>
                <a:cs typeface="Times New Roman" panose="02020603050405020304" pitchFamily="18" charset="0"/>
              </a:rPr>
              <a:t>Erziehungswissenschaft</a:t>
            </a:r>
            <a:r>
              <a:rPr lang="en-US" altLang="zh-CN" sz="900" dirty="0">
                <a:latin typeface="Times New Roman" panose="02020603050405020304" pitchFamily="18" charset="0"/>
                <a:cs typeface="Times New Roman" panose="02020603050405020304" pitchFamily="18" charset="0"/>
              </a:rPr>
              <a:t> 18 (4): 713–736.</a:t>
            </a:r>
            <a:endParaRPr lang="zh-CN" altLang="zh-CN" sz="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821543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EBFDB7D-DD97-44CE-AFFB-458781A3DB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7"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screenshot of a cell phone&#10;&#10;Description automatically generated">
            <a:extLst>
              <a:ext uri="{FF2B5EF4-FFF2-40B4-BE49-F238E27FC236}">
                <a16:creationId xmlns:a16="http://schemas.microsoft.com/office/drawing/2014/main" id="{B91599F1-BB6D-4DF1-8E11-998C38670E95}"/>
              </a:ext>
            </a:extLst>
          </p:cNvPr>
          <p:cNvPicPr>
            <a:picLocks noGrp="1" noChangeAspect="1"/>
          </p:cNvPicPr>
          <p:nvPr>
            <p:ph idx="1"/>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4262" r="-1" b="-1"/>
          <a:stretch/>
        </p:blipFill>
        <p:spPr>
          <a:xfrm>
            <a:off x="20" y="10"/>
            <a:ext cx="9272902" cy="6857990"/>
          </a:xfrm>
          <a:custGeom>
            <a:avLst/>
            <a:gdLst/>
            <a:ahLst/>
            <a:cxnLst/>
            <a:rect l="l" t="t" r="r" b="b"/>
            <a:pathLst>
              <a:path w="9272922" h="6858000">
                <a:moveTo>
                  <a:pt x="0" y="0"/>
                </a:moveTo>
                <a:lnTo>
                  <a:pt x="1733417" y="0"/>
                </a:lnTo>
                <a:lnTo>
                  <a:pt x="3307976" y="0"/>
                </a:lnTo>
                <a:lnTo>
                  <a:pt x="8126249" y="0"/>
                </a:lnTo>
                <a:lnTo>
                  <a:pt x="8138896" y="31774"/>
                </a:lnTo>
                <a:cubicBezTo>
                  <a:pt x="9193904" y="2682457"/>
                  <a:pt x="9193904" y="2682457"/>
                  <a:pt x="9193904" y="2682457"/>
                </a:cubicBezTo>
                <a:cubicBezTo>
                  <a:pt x="9299262" y="2988100"/>
                  <a:pt x="9299262" y="3446565"/>
                  <a:pt x="9193904" y="3752208"/>
                </a:cubicBezTo>
                <a:cubicBezTo>
                  <a:pt x="8709916" y="4968215"/>
                  <a:pt x="8331802" y="5918220"/>
                  <a:pt x="8036400" y="6660411"/>
                </a:cubicBezTo>
                <a:lnTo>
                  <a:pt x="7957938" y="6857542"/>
                </a:lnTo>
                <a:lnTo>
                  <a:pt x="3307976" y="6857542"/>
                </a:lnTo>
                <a:lnTo>
                  <a:pt x="3307976" y="6858000"/>
                </a:lnTo>
                <a:lnTo>
                  <a:pt x="0" y="6858000"/>
                </a:lnTo>
                <a:close/>
              </a:path>
            </a:pathLst>
          </a:custGeom>
        </p:spPr>
      </p:pic>
      <p:sp>
        <p:nvSpPr>
          <p:cNvPr id="13" name="Freeform 5">
            <a:extLst>
              <a:ext uri="{FF2B5EF4-FFF2-40B4-BE49-F238E27FC236}">
                <a16:creationId xmlns:a16="http://schemas.microsoft.com/office/drawing/2014/main" id="{50F864A1-23CF-4954-887F-3C4458622A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160561" y="1348782"/>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15" name="Freeform 5">
            <a:extLst>
              <a:ext uri="{FF2B5EF4-FFF2-40B4-BE49-F238E27FC236}">
                <a16:creationId xmlns:a16="http://schemas.microsoft.com/office/drawing/2014/main" id="{8D313E8C-7457-407E-BDA5-EACA44D382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960661" y="1000124"/>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6" name="TextBox 5">
            <a:extLst>
              <a:ext uri="{FF2B5EF4-FFF2-40B4-BE49-F238E27FC236}">
                <a16:creationId xmlns:a16="http://schemas.microsoft.com/office/drawing/2014/main" id="{6535AD2B-1F9F-4F32-AE63-5CC125A8B347}"/>
              </a:ext>
            </a:extLst>
          </p:cNvPr>
          <p:cNvSpPr txBox="1"/>
          <p:nvPr/>
        </p:nvSpPr>
        <p:spPr>
          <a:xfrm>
            <a:off x="9732672" y="6657945"/>
            <a:ext cx="2459328"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3" tooltip="http://evergreenleaf.blogspot.com/2013/04/my-first-blog-award-liebster.html">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tooltip="https://creativecommons.org/licenses/by-nc-nd/3.0/">
                  <a:extLst>
                    <a:ext uri="{A12FA001-AC4F-418D-AE19-62706E023703}">
                      <ahyp:hlinkClr xmlns:ahyp="http://schemas.microsoft.com/office/drawing/2018/hyperlinkcolor" val="tx"/>
                    </a:ext>
                  </a:extLst>
                </a:hlinkClick>
              </a:rPr>
              <a:t>CC BY-NC-ND</a:t>
            </a:r>
            <a:endParaRPr lang="en-US" sz="700">
              <a:solidFill>
                <a:srgbClr val="FFFFFF"/>
              </a:solidFill>
            </a:endParaRPr>
          </a:p>
        </p:txBody>
      </p:sp>
    </p:spTree>
    <p:extLst>
      <p:ext uri="{BB962C8B-B14F-4D97-AF65-F5344CB8AC3E}">
        <p14:creationId xmlns:p14="http://schemas.microsoft.com/office/powerpoint/2010/main" val="133979932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Rectangle 29">
            <a:extLst>
              <a:ext uri="{FF2B5EF4-FFF2-40B4-BE49-F238E27FC236}">
                <a16:creationId xmlns:a16="http://schemas.microsoft.com/office/drawing/2014/main" id="{68575C10-8187-4AC4-AD72-C754EAFD28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65429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제목 1"/>
          <p:cNvSpPr>
            <a:spLocks noGrp="1"/>
          </p:cNvSpPr>
          <p:nvPr>
            <p:ph type="title"/>
          </p:nvPr>
        </p:nvSpPr>
        <p:spPr>
          <a:xfrm>
            <a:off x="762000" y="559678"/>
            <a:ext cx="3567915" cy="4952492"/>
          </a:xfrm>
        </p:spPr>
        <p:txBody>
          <a:bodyPr>
            <a:normAutofit/>
          </a:bodyPr>
          <a:lstStyle/>
          <a:p>
            <a:r>
              <a:rPr lang="en-US" dirty="0">
                <a:solidFill>
                  <a:schemeClr val="bg1"/>
                </a:solidFill>
              </a:rPr>
              <a:t>Rational</a:t>
            </a:r>
            <a:r>
              <a:rPr lang="en-US" altLang="zh-CN" dirty="0">
                <a:solidFill>
                  <a:schemeClr val="bg1"/>
                </a:solidFill>
              </a:rPr>
              <a:t>e</a:t>
            </a:r>
            <a:r>
              <a:rPr lang="en-US" dirty="0">
                <a:solidFill>
                  <a:schemeClr val="bg1"/>
                </a:solidFill>
              </a:rPr>
              <a:t> of the study </a:t>
            </a:r>
          </a:p>
        </p:txBody>
      </p:sp>
      <p:cxnSp>
        <p:nvCxnSpPr>
          <p:cNvPr id="37" name="Straight Connector 31">
            <a:extLst>
              <a:ext uri="{FF2B5EF4-FFF2-40B4-BE49-F238E27FC236}">
                <a16:creationId xmlns:a16="http://schemas.microsoft.com/office/drawing/2014/main" id="{74E776C9-ED67-41B7-B3A3-4DF76EF3AC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99730"/>
            <a:ext cx="429768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 name="组合 2"/>
          <p:cNvGrpSpPr/>
          <p:nvPr/>
        </p:nvGrpSpPr>
        <p:grpSpPr>
          <a:xfrm>
            <a:off x="4856245" y="961534"/>
            <a:ext cx="6993248" cy="5373278"/>
            <a:chOff x="4856245" y="961534"/>
            <a:chExt cx="6993248" cy="4550636"/>
          </a:xfrm>
        </p:grpSpPr>
        <p:sp>
          <p:nvSpPr>
            <p:cNvPr id="4" name="圆角矩形 3"/>
            <p:cNvSpPr/>
            <p:nvPr/>
          </p:nvSpPr>
          <p:spPr>
            <a:xfrm>
              <a:off x="4856245" y="961534"/>
              <a:ext cx="6993248" cy="1316777"/>
            </a:xfrm>
            <a:prstGeom prst="roundRect">
              <a:avLst>
                <a:gd name="adj" fmla="val 10000"/>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7" name="任意多边形 6"/>
            <p:cNvSpPr/>
            <p:nvPr/>
          </p:nvSpPr>
          <p:spPr>
            <a:xfrm>
              <a:off x="4856245" y="1062590"/>
              <a:ext cx="6889553" cy="1000392"/>
            </a:xfrm>
            <a:custGeom>
              <a:avLst/>
              <a:gdLst>
                <a:gd name="connsiteX0" fmla="*/ 0 w 4982891"/>
                <a:gd name="connsiteY0" fmla="*/ 0 h 1280988"/>
                <a:gd name="connsiteX1" fmla="*/ 4982891 w 4982891"/>
                <a:gd name="connsiteY1" fmla="*/ 0 h 1280988"/>
                <a:gd name="connsiteX2" fmla="*/ 4982891 w 4982891"/>
                <a:gd name="connsiteY2" fmla="*/ 1280988 h 1280988"/>
                <a:gd name="connsiteX3" fmla="*/ 0 w 4982891"/>
                <a:gd name="connsiteY3" fmla="*/ 1280988 h 1280988"/>
                <a:gd name="connsiteX4" fmla="*/ 0 w 4982891"/>
                <a:gd name="connsiteY4" fmla="*/ 0 h 1280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82891" h="1280988">
                  <a:moveTo>
                    <a:pt x="0" y="0"/>
                  </a:moveTo>
                  <a:lnTo>
                    <a:pt x="4982891" y="0"/>
                  </a:lnTo>
                  <a:lnTo>
                    <a:pt x="4982891" y="1280988"/>
                  </a:lnTo>
                  <a:lnTo>
                    <a:pt x="0" y="128098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5571" tIns="135571" rIns="135571" bIns="135571" numCol="1" spcCol="1270" anchor="ctr" anchorCtr="0">
              <a:noAutofit/>
            </a:bodyPr>
            <a:lstStyle/>
            <a:p>
              <a:pPr lvl="0" algn="just" defTabSz="622300">
                <a:lnSpc>
                  <a:spcPct val="100000"/>
                </a:lnSpc>
                <a:spcBef>
                  <a:spcPct val="0"/>
                </a:spcBef>
                <a:spcAft>
                  <a:spcPct val="35000"/>
                </a:spcAft>
              </a:pPr>
              <a:r>
                <a:rPr lang="en-US" sz="1600" kern="1200" dirty="0">
                  <a:latin typeface="Times New Roman" panose="02020603050405020304" pitchFamily="18" charset="0"/>
                  <a:cs typeface="Times New Roman" panose="02020603050405020304" pitchFamily="18" charset="0"/>
                </a:rPr>
                <a:t>Given the evidence that SRL can be taught to students, the importance of the teacher’s role in teaching students self-regulated learning strategies and skills cannot be over emphasized (</a:t>
              </a:r>
              <a:r>
                <a:rPr lang="en-US" sz="1600" kern="1200" dirty="0" err="1">
                  <a:latin typeface="Times New Roman" panose="02020603050405020304" pitchFamily="18" charset="0"/>
                  <a:cs typeface="Times New Roman" panose="02020603050405020304" pitchFamily="18" charset="0"/>
                </a:rPr>
                <a:t>Azevedo</a:t>
              </a:r>
              <a:r>
                <a:rPr lang="en-US" sz="1600" kern="1200" dirty="0">
                  <a:latin typeface="Times New Roman" panose="02020603050405020304" pitchFamily="18" charset="0"/>
                  <a:cs typeface="Times New Roman" panose="02020603050405020304" pitchFamily="18" charset="0"/>
                </a:rPr>
                <a:t> et al. 2008; </a:t>
              </a:r>
              <a:r>
                <a:rPr lang="en-US" sz="1600" kern="1200" dirty="0" err="1">
                  <a:latin typeface="Times New Roman" panose="02020603050405020304" pitchFamily="18" charset="0"/>
                  <a:cs typeface="Times New Roman" panose="02020603050405020304" pitchFamily="18" charset="0"/>
                </a:rPr>
                <a:t>Cazan</a:t>
              </a:r>
              <a:r>
                <a:rPr lang="en-US" sz="1600" kern="1200" dirty="0">
                  <a:latin typeface="Times New Roman" panose="02020603050405020304" pitchFamily="18" charset="0"/>
                  <a:cs typeface="Times New Roman" panose="02020603050405020304" pitchFamily="18" charset="0"/>
                </a:rPr>
                <a:t> 2013). </a:t>
              </a:r>
            </a:p>
          </p:txBody>
        </p:sp>
        <p:sp>
          <p:nvSpPr>
            <p:cNvPr id="8" name="圆角矩形 7"/>
            <p:cNvSpPr/>
            <p:nvPr/>
          </p:nvSpPr>
          <p:spPr>
            <a:xfrm>
              <a:off x="4856245" y="2541053"/>
              <a:ext cx="6993248" cy="1078840"/>
            </a:xfrm>
            <a:prstGeom prst="roundRect">
              <a:avLst>
                <a:gd name="adj" fmla="val 10000"/>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10" name="任意多边形 9"/>
            <p:cNvSpPr/>
            <p:nvPr/>
          </p:nvSpPr>
          <p:spPr>
            <a:xfrm>
              <a:off x="4856245" y="2626858"/>
              <a:ext cx="6993247" cy="928011"/>
            </a:xfrm>
            <a:custGeom>
              <a:avLst/>
              <a:gdLst>
                <a:gd name="connsiteX0" fmla="*/ 0 w 4982891"/>
                <a:gd name="connsiteY0" fmla="*/ 0 h 1280988"/>
                <a:gd name="connsiteX1" fmla="*/ 4982891 w 4982891"/>
                <a:gd name="connsiteY1" fmla="*/ 0 h 1280988"/>
                <a:gd name="connsiteX2" fmla="*/ 4982891 w 4982891"/>
                <a:gd name="connsiteY2" fmla="*/ 1280988 h 1280988"/>
                <a:gd name="connsiteX3" fmla="*/ 0 w 4982891"/>
                <a:gd name="connsiteY3" fmla="*/ 1280988 h 1280988"/>
                <a:gd name="connsiteX4" fmla="*/ 0 w 4982891"/>
                <a:gd name="connsiteY4" fmla="*/ 0 h 1280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82891" h="1280988">
                  <a:moveTo>
                    <a:pt x="0" y="0"/>
                  </a:moveTo>
                  <a:lnTo>
                    <a:pt x="4982891" y="0"/>
                  </a:lnTo>
                  <a:lnTo>
                    <a:pt x="4982891" y="1280988"/>
                  </a:lnTo>
                  <a:lnTo>
                    <a:pt x="0" y="128098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5571" tIns="135571" rIns="135571" bIns="135571" numCol="1" spcCol="1270" anchor="ctr" anchorCtr="0">
              <a:noAutofit/>
            </a:bodyPr>
            <a:lstStyle/>
            <a:p>
              <a:pPr lvl="0" algn="just" defTabSz="622300">
                <a:lnSpc>
                  <a:spcPct val="100000"/>
                </a:lnSpc>
                <a:spcBef>
                  <a:spcPct val="0"/>
                </a:spcBef>
                <a:spcAft>
                  <a:spcPct val="35000"/>
                </a:spcAft>
              </a:pPr>
              <a:r>
                <a:rPr lang="en-US" sz="1600" kern="1200" dirty="0">
                  <a:latin typeface="Times New Roman" panose="02020603050405020304" pitchFamily="18" charset="0"/>
                  <a:cs typeface="Times New Roman" panose="02020603050405020304" pitchFamily="18" charset="0"/>
                </a:rPr>
                <a:t>Teacher demographic variables have been noticed by researchers (</a:t>
              </a:r>
              <a:r>
                <a:rPr lang="en-US" sz="1600" kern="1200" dirty="0" err="1">
                  <a:latin typeface="Times New Roman" panose="02020603050405020304" pitchFamily="18" charset="0"/>
                  <a:cs typeface="Times New Roman" panose="02020603050405020304" pitchFamily="18" charset="0"/>
                </a:rPr>
                <a:t>Elmas</a:t>
              </a:r>
              <a:r>
                <a:rPr lang="en-US" sz="1600" kern="1200" dirty="0">
                  <a:latin typeface="Times New Roman" panose="02020603050405020304" pitchFamily="18" charset="0"/>
                  <a:cs typeface="Times New Roman" panose="02020603050405020304" pitchFamily="18" charset="0"/>
                </a:rPr>
                <a:t>, </a:t>
              </a:r>
              <a:r>
                <a:rPr lang="en-US" sz="1600" kern="1200" dirty="0" err="1">
                  <a:latin typeface="Times New Roman" panose="02020603050405020304" pitchFamily="18" charset="0"/>
                  <a:cs typeface="Times New Roman" panose="02020603050405020304" pitchFamily="18" charset="0"/>
                </a:rPr>
                <a:t>Demirdogen</a:t>
              </a:r>
              <a:r>
                <a:rPr lang="en-US" sz="1600" kern="1200" dirty="0">
                  <a:latin typeface="Times New Roman" panose="02020603050405020304" pitchFamily="18" charset="0"/>
                  <a:cs typeface="Times New Roman" panose="02020603050405020304" pitchFamily="18" charset="0"/>
                </a:rPr>
                <a:t>, and </a:t>
              </a:r>
              <a:r>
                <a:rPr lang="en-US" sz="1600" kern="1200" dirty="0" err="1">
                  <a:latin typeface="Times New Roman" panose="02020603050405020304" pitchFamily="18" charset="0"/>
                  <a:cs typeface="Times New Roman" panose="02020603050405020304" pitchFamily="18" charset="0"/>
                </a:rPr>
                <a:t>Geban</a:t>
              </a:r>
              <a:r>
                <a:rPr lang="en-US" sz="1600" kern="1200" dirty="0">
                  <a:latin typeface="Times New Roman" panose="02020603050405020304" pitchFamily="18" charset="0"/>
                  <a:cs typeface="Times New Roman" panose="02020603050405020304" pitchFamily="18" charset="0"/>
                </a:rPr>
                <a:t>, 2011; </a:t>
              </a:r>
              <a:r>
                <a:rPr lang="en-US" sz="1600" kern="1200" dirty="0" err="1">
                  <a:solidFill>
                    <a:schemeClr val="tx1"/>
                  </a:solidFill>
                  <a:latin typeface="Times New Roman" panose="02020603050405020304" pitchFamily="18" charset="0"/>
                  <a:cs typeface="Times New Roman" panose="02020603050405020304" pitchFamily="18" charset="0"/>
                </a:rPr>
                <a:t>Lombaert</a:t>
              </a:r>
              <a:r>
                <a:rPr lang="en-US" sz="1600" kern="1200" dirty="0">
                  <a:solidFill>
                    <a:schemeClr val="tx1"/>
                  </a:solidFill>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et al. </a:t>
              </a:r>
              <a:r>
                <a:rPr lang="en-US" sz="1600" kern="1200" dirty="0">
                  <a:solidFill>
                    <a:schemeClr val="tx1"/>
                  </a:solidFill>
                  <a:latin typeface="Times New Roman" panose="02020603050405020304" pitchFamily="18" charset="0"/>
                  <a:cs typeface="Times New Roman" panose="02020603050405020304" pitchFamily="18" charset="0"/>
                </a:rPr>
                <a:t>2009; </a:t>
              </a:r>
              <a:r>
                <a:rPr lang="en-US" sz="1600" kern="1200" dirty="0" err="1">
                  <a:latin typeface="Times New Roman" panose="02020603050405020304" pitchFamily="18" charset="0"/>
                  <a:cs typeface="Times New Roman" panose="02020603050405020304" pitchFamily="18" charset="0"/>
                </a:rPr>
                <a:t>Lombaerts</a:t>
              </a:r>
              <a:r>
                <a:rPr lang="en-US" sz="1600" kern="1200" dirty="0">
                  <a:latin typeface="Times New Roman" panose="02020603050405020304" pitchFamily="18" charset="0"/>
                  <a:cs typeface="Times New Roman" panose="02020603050405020304" pitchFamily="18" charset="0"/>
                </a:rPr>
                <a:t>, Engels, and </a:t>
              </a:r>
              <a:r>
                <a:rPr lang="en-US" sz="1600" kern="1200" dirty="0" err="1">
                  <a:latin typeface="Times New Roman" panose="02020603050405020304" pitchFamily="18" charset="0"/>
                  <a:cs typeface="Times New Roman" panose="02020603050405020304" pitchFamily="18" charset="0"/>
                </a:rPr>
                <a:t>Vanderfaeillie</a:t>
              </a:r>
              <a:r>
                <a:rPr lang="en-US" sz="1600" kern="1200" dirty="0">
                  <a:latin typeface="Times New Roman" panose="02020603050405020304" pitchFamily="18" charset="0"/>
                  <a:cs typeface="Times New Roman" panose="02020603050405020304" pitchFamily="18" charset="0"/>
                </a:rPr>
                <a:t> 2007). </a:t>
              </a:r>
            </a:p>
          </p:txBody>
        </p:sp>
        <p:sp>
          <p:nvSpPr>
            <p:cNvPr id="11" name="圆角矩形 10"/>
            <p:cNvSpPr/>
            <p:nvPr/>
          </p:nvSpPr>
          <p:spPr>
            <a:xfrm>
              <a:off x="4856245" y="3968440"/>
              <a:ext cx="6993248" cy="1543730"/>
            </a:xfrm>
            <a:prstGeom prst="roundRect">
              <a:avLst>
                <a:gd name="adj" fmla="val 10000"/>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13" name="任意多边形 12"/>
            <p:cNvSpPr/>
            <p:nvPr/>
          </p:nvSpPr>
          <p:spPr>
            <a:xfrm>
              <a:off x="4856245" y="3968440"/>
              <a:ext cx="6993247" cy="1429329"/>
            </a:xfrm>
            <a:custGeom>
              <a:avLst/>
              <a:gdLst>
                <a:gd name="connsiteX0" fmla="*/ 0 w 4982891"/>
                <a:gd name="connsiteY0" fmla="*/ 0 h 1280988"/>
                <a:gd name="connsiteX1" fmla="*/ 4982891 w 4982891"/>
                <a:gd name="connsiteY1" fmla="*/ 0 h 1280988"/>
                <a:gd name="connsiteX2" fmla="*/ 4982891 w 4982891"/>
                <a:gd name="connsiteY2" fmla="*/ 1280988 h 1280988"/>
                <a:gd name="connsiteX3" fmla="*/ 0 w 4982891"/>
                <a:gd name="connsiteY3" fmla="*/ 1280988 h 1280988"/>
                <a:gd name="connsiteX4" fmla="*/ 0 w 4982891"/>
                <a:gd name="connsiteY4" fmla="*/ 0 h 1280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82891" h="1280988">
                  <a:moveTo>
                    <a:pt x="0" y="0"/>
                  </a:moveTo>
                  <a:lnTo>
                    <a:pt x="4982891" y="0"/>
                  </a:lnTo>
                  <a:lnTo>
                    <a:pt x="4982891" y="1280988"/>
                  </a:lnTo>
                  <a:lnTo>
                    <a:pt x="0" y="128098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5571" tIns="135571" rIns="135571" bIns="135571" numCol="1" spcCol="1270" anchor="ctr" anchorCtr="0">
              <a:noAutofit/>
            </a:bodyPr>
            <a:lstStyle/>
            <a:p>
              <a:pPr lvl="0" algn="just" defTabSz="622300">
                <a:lnSpc>
                  <a:spcPct val="100000"/>
                </a:lnSpc>
                <a:spcBef>
                  <a:spcPct val="0"/>
                </a:spcBef>
                <a:spcAft>
                  <a:spcPct val="35000"/>
                </a:spcAft>
              </a:pPr>
              <a:r>
                <a:rPr lang="en-US" altLang="zh-CN" sz="1600" kern="1200" dirty="0">
                  <a:latin typeface="Times New Roman" panose="02020603050405020304" pitchFamily="18" charset="0"/>
                  <a:cs typeface="Times New Roman" panose="02020603050405020304" pitchFamily="18" charset="0"/>
                </a:rPr>
                <a:t>E</a:t>
              </a:r>
              <a:r>
                <a:rPr lang="en-US" sz="1600" kern="1200" dirty="0">
                  <a:latin typeface="Times New Roman" panose="02020603050405020304" pitchFamily="18" charset="0"/>
                  <a:cs typeface="Times New Roman" panose="02020603050405020304" pitchFamily="18" charset="0"/>
                </a:rPr>
                <a:t>mpirical studies have demonstrated that teachers with positive beliefs toward SRL are more likely to promote student SRL in their teaching (</a:t>
              </a:r>
              <a:r>
                <a:rPr lang="en-US" sz="1600" kern="1200" dirty="0" err="1">
                  <a:latin typeface="Times New Roman" panose="02020603050405020304" pitchFamily="18" charset="0"/>
                  <a:cs typeface="Times New Roman" panose="02020603050405020304" pitchFamily="18" charset="0"/>
                </a:rPr>
                <a:t>Lombaerts</a:t>
              </a:r>
              <a:r>
                <a:rPr lang="en-US" sz="1600" kern="1200" dirty="0">
                  <a:latin typeface="Times New Roman" panose="02020603050405020304" pitchFamily="18" charset="0"/>
                  <a:cs typeface="Times New Roman" panose="02020603050405020304" pitchFamily="18" charset="0"/>
                </a:rPr>
                <a:t>, Engels, and van </a:t>
              </a:r>
              <a:r>
                <a:rPr lang="en-US" sz="1600" kern="1200" dirty="0" err="1">
                  <a:latin typeface="Times New Roman" panose="02020603050405020304" pitchFamily="18" charset="0"/>
                  <a:cs typeface="Times New Roman" panose="02020603050405020304" pitchFamily="18" charset="0"/>
                </a:rPr>
                <a:t>Braak</a:t>
              </a:r>
              <a:r>
                <a:rPr lang="en-US" sz="1600" kern="1200" dirty="0">
                  <a:latin typeface="Times New Roman" panose="02020603050405020304" pitchFamily="18" charset="0"/>
                  <a:cs typeface="Times New Roman" panose="02020603050405020304" pitchFamily="18" charset="0"/>
                </a:rPr>
                <a:t> 2009). However, other studies (e.g. </a:t>
              </a:r>
              <a:r>
                <a:rPr lang="en-US" sz="1600" kern="1200" dirty="0" err="1">
                  <a:latin typeface="Times New Roman" panose="02020603050405020304" pitchFamily="18" charset="0"/>
                  <a:cs typeface="Times New Roman" panose="02020603050405020304" pitchFamily="18" charset="0"/>
                </a:rPr>
                <a:t>Dignath</a:t>
              </a:r>
              <a:r>
                <a:rPr lang="en-US" sz="1600" kern="1200" dirty="0">
                  <a:latin typeface="Times New Roman" panose="02020603050405020304" pitchFamily="18" charset="0"/>
                  <a:cs typeface="Times New Roman" panose="02020603050405020304" pitchFamily="18" charset="0"/>
                </a:rPr>
                <a:t>-van </a:t>
              </a:r>
              <a:r>
                <a:rPr lang="en-US" sz="1600" kern="1200" dirty="0" err="1">
                  <a:latin typeface="Times New Roman" panose="02020603050405020304" pitchFamily="18" charset="0"/>
                  <a:cs typeface="Times New Roman" panose="02020603050405020304" pitchFamily="18" charset="0"/>
                </a:rPr>
                <a:t>Ewijk</a:t>
              </a:r>
              <a:r>
                <a:rPr lang="en-US" sz="1600" kern="1200" dirty="0">
                  <a:latin typeface="Times New Roman" panose="02020603050405020304" pitchFamily="18" charset="0"/>
                  <a:cs typeface="Times New Roman" panose="02020603050405020304" pitchFamily="18" charset="0"/>
                </a:rPr>
                <a:t> and van der </a:t>
              </a:r>
              <a:r>
                <a:rPr lang="en-US" sz="1600" kern="1200" dirty="0" err="1">
                  <a:latin typeface="Times New Roman" panose="02020603050405020304" pitchFamily="18" charset="0"/>
                  <a:cs typeface="Times New Roman" panose="02020603050405020304" pitchFamily="18" charset="0"/>
                </a:rPr>
                <a:t>Werf</a:t>
              </a:r>
              <a:r>
                <a:rPr lang="en-US" sz="1600" kern="1200" dirty="0">
                  <a:latin typeface="Times New Roman" panose="02020603050405020304" pitchFamily="18" charset="0"/>
                  <a:cs typeface="Times New Roman" panose="02020603050405020304" pitchFamily="18" charset="0"/>
                </a:rPr>
                <a:t> 2012; Spruce and </a:t>
              </a:r>
              <a:r>
                <a:rPr lang="en-US" sz="1600" kern="1200" dirty="0" err="1">
                  <a:latin typeface="Times New Roman" panose="02020603050405020304" pitchFamily="18" charset="0"/>
                  <a:cs typeface="Times New Roman" panose="02020603050405020304" pitchFamily="18" charset="0"/>
                </a:rPr>
                <a:t>Bol</a:t>
              </a:r>
              <a:r>
                <a:rPr lang="en-US" sz="1600" kern="1200" dirty="0">
                  <a:latin typeface="Times New Roman" panose="02020603050405020304" pitchFamily="18" charset="0"/>
                  <a:cs typeface="Times New Roman" panose="02020603050405020304" pitchFamily="18" charset="0"/>
                </a:rPr>
                <a:t> 2015) have reported contrasting results; that is, although teachers expressed positive beliefs about SRL, they did not include SRL strategy instruction in their classroom teaching. </a:t>
              </a:r>
            </a:p>
          </p:txBody>
        </p:sp>
      </p:grpSp>
      <p:pic>
        <p:nvPicPr>
          <p:cNvPr id="6" name="Picture 5" descr="A picture containing person, building, holding, man&#10;&#10;Description automatically generated">
            <a:extLst>
              <a:ext uri="{FF2B5EF4-FFF2-40B4-BE49-F238E27FC236}">
                <a16:creationId xmlns:a16="http://schemas.microsoft.com/office/drawing/2014/main" id="{156518EF-13EA-443A-9C75-7C6EE60F990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02882" y="46738"/>
            <a:ext cx="4248527" cy="2266109"/>
          </a:xfrm>
          <a:prstGeom prst="rect">
            <a:avLst/>
          </a:prstGeom>
        </p:spPr>
      </p:pic>
      <p:sp>
        <p:nvSpPr>
          <p:cNvPr id="9" name="TextBox 8">
            <a:extLst>
              <a:ext uri="{FF2B5EF4-FFF2-40B4-BE49-F238E27FC236}">
                <a16:creationId xmlns:a16="http://schemas.microsoft.com/office/drawing/2014/main" id="{CD599C50-658F-4D88-A986-BBC902B19F38}"/>
              </a:ext>
            </a:extLst>
          </p:cNvPr>
          <p:cNvSpPr txBox="1"/>
          <p:nvPr/>
        </p:nvSpPr>
        <p:spPr>
          <a:xfrm>
            <a:off x="-2" y="6656459"/>
            <a:ext cx="4451411" cy="230832"/>
          </a:xfrm>
          <a:prstGeom prst="rect">
            <a:avLst/>
          </a:prstGeom>
          <a:noFill/>
        </p:spPr>
        <p:txBody>
          <a:bodyPr wrap="square" rtlCol="0">
            <a:spAutoFit/>
          </a:bodyPr>
          <a:lstStyle/>
          <a:p>
            <a:r>
              <a:rPr lang="en-US" sz="900" dirty="0">
                <a:solidFill>
                  <a:schemeClr val="bg1"/>
                </a:solidFill>
                <a:hlinkClick r:id="rId3" tooltip="http://www.spring.org.uk/2008/01/how-to-be-happy-confucian-style.php">
                  <a:extLst>
                    <a:ext uri="{A12FA001-AC4F-418D-AE19-62706E023703}">
                      <ahyp:hlinkClr xmlns:ahyp="http://schemas.microsoft.com/office/drawing/2018/hyperlinkcolor" val="tx"/>
                    </a:ext>
                  </a:extLst>
                </a:hlinkClick>
              </a:rPr>
              <a:t>This Photo</a:t>
            </a:r>
            <a:r>
              <a:rPr lang="en-US" sz="900" dirty="0">
                <a:solidFill>
                  <a:schemeClr val="bg1"/>
                </a:solidFill>
              </a:rPr>
              <a:t> by Unknown Author is licensed under </a:t>
            </a:r>
            <a:r>
              <a:rPr lang="en-US" sz="900" dirty="0">
                <a:solidFill>
                  <a:schemeClr val="bg1"/>
                </a:solidFill>
                <a:hlinkClick r:id="rId4" tooltip="https://creativecommons.org/licenses/by-nc/3.0/">
                  <a:extLst>
                    <a:ext uri="{A12FA001-AC4F-418D-AE19-62706E023703}">
                      <ahyp:hlinkClr xmlns:ahyp="http://schemas.microsoft.com/office/drawing/2018/hyperlinkcolor" val="tx"/>
                    </a:ext>
                  </a:extLst>
                </a:hlinkClick>
              </a:rPr>
              <a:t>CC BY-NC</a:t>
            </a:r>
            <a:endParaRPr lang="en-US" sz="900" dirty="0">
              <a:solidFill>
                <a:schemeClr val="bg1"/>
              </a:solidFill>
            </a:endParaRPr>
          </a:p>
        </p:txBody>
      </p:sp>
    </p:spTree>
    <p:extLst>
      <p:ext uri="{BB962C8B-B14F-4D97-AF65-F5344CB8AC3E}">
        <p14:creationId xmlns:p14="http://schemas.microsoft.com/office/powerpoint/2010/main" val="351140000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6863B-E1A4-4455-B8AC-F879A6A61548}"/>
              </a:ext>
            </a:extLst>
          </p:cNvPr>
          <p:cNvSpPr>
            <a:spLocks noGrp="1"/>
          </p:cNvSpPr>
          <p:nvPr>
            <p:ph type="title"/>
          </p:nvPr>
        </p:nvSpPr>
        <p:spPr>
          <a:xfrm>
            <a:off x="648929" y="629266"/>
            <a:ext cx="3667039" cy="1676603"/>
          </a:xfrm>
        </p:spPr>
        <p:txBody>
          <a:bodyPr>
            <a:normAutofit/>
          </a:bodyPr>
          <a:lstStyle/>
          <a:p>
            <a:r>
              <a:rPr lang="en-US" sz="2500"/>
              <a:t>Teachers’ practices of self-regulated learning in the learning environment </a:t>
            </a:r>
            <a:br>
              <a:rPr lang="en-US" sz="2500"/>
            </a:br>
            <a:endParaRPr lang="en-US" sz="2500"/>
          </a:p>
        </p:txBody>
      </p:sp>
      <p:pic>
        <p:nvPicPr>
          <p:cNvPr id="6" name="Content Placeholder 5" descr="A picture containing device&#10;&#10;Description automatically generated">
            <a:extLst>
              <a:ext uri="{FF2B5EF4-FFF2-40B4-BE49-F238E27FC236}">
                <a16:creationId xmlns:a16="http://schemas.microsoft.com/office/drawing/2014/main" id="{10E462A2-3337-469F-9FD2-A1F3285802FF}"/>
              </a:ext>
            </a:extLst>
          </p:cNvPr>
          <p:cNvPicPr>
            <a:picLocks noGrp="1" noChangeAspect="1"/>
          </p:cNvPicPr>
          <p:nvPr>
            <p:ph idx="1"/>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49288" y="3365717"/>
            <a:ext cx="3667125" cy="1925204"/>
          </a:xfrm>
        </p:spPr>
      </p:pic>
      <p:sp>
        <p:nvSpPr>
          <p:cNvPr id="11" name="Rectangle 10">
            <a:extLst>
              <a:ext uri="{FF2B5EF4-FFF2-40B4-BE49-F238E27FC236}">
                <a16:creationId xmlns:a16="http://schemas.microsoft.com/office/drawing/2014/main" id="{F2B38F72-8FC4-4001-8C67-FA6B86DEC7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6008" y="2"/>
            <a:ext cx="7555992" cy="685799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315C411C-C755-4FCD-B6AD-E0DC44EFBA5E}"/>
              </a:ext>
            </a:extLst>
          </p:cNvPr>
          <p:cNvSpPr txBox="1"/>
          <p:nvPr/>
        </p:nvSpPr>
        <p:spPr>
          <a:xfrm>
            <a:off x="0" y="6627168"/>
            <a:ext cx="3667125" cy="230832"/>
          </a:xfrm>
          <a:prstGeom prst="rect">
            <a:avLst/>
          </a:prstGeom>
          <a:noFill/>
        </p:spPr>
        <p:txBody>
          <a:bodyPr wrap="square" rtlCol="0">
            <a:spAutoFit/>
          </a:bodyPr>
          <a:lstStyle/>
          <a:p>
            <a:r>
              <a:rPr lang="en-US" sz="900" dirty="0">
                <a:hlinkClick r:id="rId3" tooltip="https://newscollab.org/2018/01/31/best-practice-lifting-the-curtain/">
                  <a:extLst>
                    <a:ext uri="{A12FA001-AC4F-418D-AE19-62706E023703}">
                      <ahyp:hlinkClr xmlns:ahyp="http://schemas.microsoft.com/office/drawing/2018/hyperlinkcolor" val="tx"/>
                    </a:ext>
                  </a:extLst>
                </a:hlinkClick>
              </a:rPr>
              <a:t>This Photo</a:t>
            </a:r>
            <a:r>
              <a:rPr lang="en-US" sz="900" dirty="0"/>
              <a:t> by Unknown Author is licensed under </a:t>
            </a:r>
            <a:r>
              <a:rPr lang="en-US" sz="900" dirty="0">
                <a:hlinkClick r:id="rId4" tooltip="https://creativecommons.org/licenses/by-sa/3.0/">
                  <a:extLst>
                    <a:ext uri="{A12FA001-AC4F-418D-AE19-62706E023703}">
                      <ahyp:hlinkClr xmlns:ahyp="http://schemas.microsoft.com/office/drawing/2018/hyperlinkcolor" val="tx"/>
                    </a:ext>
                  </a:extLst>
                </a:hlinkClick>
              </a:rPr>
              <a:t>CC BY-SA</a:t>
            </a:r>
            <a:endParaRPr lang="en-US" sz="900" dirty="0"/>
          </a:p>
        </p:txBody>
      </p:sp>
      <p:pic>
        <p:nvPicPr>
          <p:cNvPr id="10" name="Picture 9" descr="A close up of text on a white background&#10;&#10;Description automatically generated">
            <a:extLst>
              <a:ext uri="{FF2B5EF4-FFF2-40B4-BE49-F238E27FC236}">
                <a16:creationId xmlns:a16="http://schemas.microsoft.com/office/drawing/2014/main" id="{E7BCB628-94CA-41E4-B7B1-0CBCE0A9A519}"/>
              </a:ext>
            </a:extLst>
          </p:cNvPr>
          <p:cNvPicPr/>
          <p:nvPr/>
        </p:nvPicPr>
        <p:blipFill rotWithShape="1">
          <a:blip r:embed="rId5" cstate="print">
            <a:extLst>
              <a:ext uri="{28A0092B-C50C-407E-A947-70E740481C1C}">
                <a14:useLocalDpi xmlns:a14="http://schemas.microsoft.com/office/drawing/2010/main" val="0"/>
              </a:ext>
            </a:extLst>
          </a:blip>
          <a:srcRect l="3419" r="2127"/>
          <a:stretch/>
        </p:blipFill>
        <p:spPr bwMode="auto">
          <a:xfrm>
            <a:off x="5005634" y="86591"/>
            <a:ext cx="6928700" cy="652462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13087042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18">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20">
            <a:extLst>
              <a:ext uri="{FF2B5EF4-FFF2-40B4-BE49-F238E27FC236}">
                <a16:creationId xmlns:a16="http://schemas.microsoft.com/office/drawing/2014/main" id="{B19D093C-27FB-4032-B282-42C4563F2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9454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22">
            <a:extLst>
              <a:ext uri="{FF2B5EF4-FFF2-40B4-BE49-F238E27FC236}">
                <a16:creationId xmlns:a16="http://schemas.microsoft.com/office/drawing/2014/main" id="{35EE815E-1BD3-4777-B652-6D98825BF6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7290" y="681628"/>
            <a:ext cx="1128382" cy="847206"/>
            <a:chOff x="668003" y="1684057"/>
            <a:chExt cx="1128382" cy="847206"/>
          </a:xfrm>
        </p:grpSpPr>
        <p:sp>
          <p:nvSpPr>
            <p:cNvPr id="37" name="Freeform 5">
              <a:extLst>
                <a:ext uri="{FF2B5EF4-FFF2-40B4-BE49-F238E27FC236}">
                  <a16:creationId xmlns:a16="http://schemas.microsoft.com/office/drawing/2014/main" id="{E6692982-4A7D-4392-87CD-F0CD4B027D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38" name="Freeform 5">
              <a:extLst>
                <a:ext uri="{FF2B5EF4-FFF2-40B4-BE49-F238E27FC236}">
                  <a16:creationId xmlns:a16="http://schemas.microsoft.com/office/drawing/2014/main" id="{196485F7-F277-4123-AC53-98EA4C858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grpSp>
      <p:sp>
        <p:nvSpPr>
          <p:cNvPr id="2" name="제목 1"/>
          <p:cNvSpPr>
            <a:spLocks noGrp="1"/>
          </p:cNvSpPr>
          <p:nvPr>
            <p:ph type="title"/>
          </p:nvPr>
        </p:nvSpPr>
        <p:spPr>
          <a:xfrm>
            <a:off x="767290" y="1166932"/>
            <a:ext cx="3582073" cy="4279709"/>
          </a:xfrm>
        </p:spPr>
        <p:txBody>
          <a:bodyPr anchor="ctr">
            <a:normAutofit/>
          </a:bodyPr>
          <a:lstStyle/>
          <a:p>
            <a:r>
              <a:rPr lang="en-US" sz="4800">
                <a:solidFill>
                  <a:schemeClr val="bg1"/>
                </a:solidFill>
              </a:rPr>
              <a:t>Purpose</a:t>
            </a:r>
            <a:endParaRPr lang="en-US" sz="4800" dirty="0">
              <a:solidFill>
                <a:schemeClr val="bg1"/>
              </a:solidFill>
            </a:endParaRPr>
          </a:p>
        </p:txBody>
      </p:sp>
      <p:sp>
        <p:nvSpPr>
          <p:cNvPr id="3" name="내용 개체 틀 2"/>
          <p:cNvSpPr>
            <a:spLocks noGrp="1"/>
          </p:cNvSpPr>
          <p:nvPr>
            <p:ph idx="1"/>
          </p:nvPr>
        </p:nvSpPr>
        <p:spPr>
          <a:xfrm>
            <a:off x="5116653" y="1166933"/>
            <a:ext cx="6600865" cy="5167879"/>
          </a:xfrm>
        </p:spPr>
        <p:txBody>
          <a:bodyPr anchor="ctr">
            <a:noAutofit/>
          </a:bodyPr>
          <a:lstStyle/>
          <a:p>
            <a:pPr algn="just">
              <a:lnSpc>
                <a:spcPct val="150000"/>
              </a:lnSpc>
            </a:pPr>
            <a:r>
              <a:rPr lang="en-US" sz="2000" dirty="0">
                <a:latin typeface="Times New Roman" panose="02020603050405020304" pitchFamily="18" charset="0"/>
                <a:cs typeface="Times New Roman" panose="02020603050405020304" pitchFamily="18" charset="0"/>
              </a:rPr>
              <a:t>Accordingly, this present study focused on the variables important to develop self-regulated learners with the domain of Chinese middle schools. </a:t>
            </a:r>
          </a:p>
          <a:p>
            <a:pPr algn="just">
              <a:lnSpc>
                <a:spcPct val="150000"/>
              </a:lnSpc>
            </a:pPr>
            <a:endParaRPr lang="en-US" sz="2000" dirty="0">
              <a:latin typeface="Times New Roman" panose="02020603050405020304" pitchFamily="18" charset="0"/>
              <a:cs typeface="Times New Roman" panose="02020603050405020304" pitchFamily="18" charset="0"/>
            </a:endParaRPr>
          </a:p>
          <a:p>
            <a:pPr algn="just">
              <a:lnSpc>
                <a:spcPct val="150000"/>
              </a:lnSpc>
            </a:pPr>
            <a:r>
              <a:rPr lang="en-US" sz="2000" dirty="0">
                <a:latin typeface="Times New Roman" panose="02020603050405020304" pitchFamily="18" charset="0"/>
                <a:cs typeface="Times New Roman" panose="02020603050405020304" pitchFamily="18" charset="0"/>
              </a:rPr>
              <a:t>The study aimed to investigate in-service English teachers' perceptions of their beliefs, knowledge and practices in developing self-regulated learners in middle schools in China.  </a:t>
            </a:r>
          </a:p>
        </p:txBody>
      </p:sp>
    </p:spTree>
    <p:extLst>
      <p:ext uri="{BB962C8B-B14F-4D97-AF65-F5344CB8AC3E}">
        <p14:creationId xmlns:p14="http://schemas.microsoft.com/office/powerpoint/2010/main" val="398340252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9">
            <a:extLst>
              <a:ext uri="{FF2B5EF4-FFF2-40B4-BE49-F238E27FC236}">
                <a16:creationId xmlns:a16="http://schemas.microsoft.com/office/drawing/2014/main" id="{68575C10-8187-4AC4-AD72-C754EAFD28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65429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CCC679E-1E66-4CF5-9CF8-48F4BC0078CC}"/>
              </a:ext>
            </a:extLst>
          </p:cNvPr>
          <p:cNvSpPr>
            <a:spLocks noGrp="1"/>
          </p:cNvSpPr>
          <p:nvPr>
            <p:ph type="title"/>
          </p:nvPr>
        </p:nvSpPr>
        <p:spPr>
          <a:xfrm>
            <a:off x="762000" y="559678"/>
            <a:ext cx="3567915" cy="4952492"/>
          </a:xfrm>
        </p:spPr>
        <p:txBody>
          <a:bodyPr>
            <a:normAutofit/>
          </a:bodyPr>
          <a:lstStyle/>
          <a:p>
            <a:r>
              <a:rPr lang="en-US">
                <a:solidFill>
                  <a:schemeClr val="bg1"/>
                </a:solidFill>
              </a:rPr>
              <a:t>Research questions</a:t>
            </a:r>
          </a:p>
        </p:txBody>
      </p:sp>
      <p:cxnSp>
        <p:nvCxnSpPr>
          <p:cNvPr id="33" name="Straight Connector 11">
            <a:extLst>
              <a:ext uri="{FF2B5EF4-FFF2-40B4-BE49-F238E27FC236}">
                <a16:creationId xmlns:a16="http://schemas.microsoft.com/office/drawing/2014/main" id="{74E776C9-ED67-41B7-B3A3-4DF76EF3AC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99730"/>
            <a:ext cx="429768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34" name="Content Placeholder 2">
            <a:extLst>
              <a:ext uri="{FF2B5EF4-FFF2-40B4-BE49-F238E27FC236}">
                <a16:creationId xmlns:a16="http://schemas.microsoft.com/office/drawing/2014/main" id="{2E58ECC0-B923-4954-87C8-05559D339E45}"/>
              </a:ext>
            </a:extLst>
          </p:cNvPr>
          <p:cNvGraphicFramePr>
            <a:graphicFrameLocks noGrp="1"/>
          </p:cNvGraphicFramePr>
          <p:nvPr>
            <p:ph idx="1"/>
            <p:extLst>
              <p:ext uri="{D42A27DB-BD31-4B8C-83A1-F6EECF244321}">
                <p14:modId xmlns:p14="http://schemas.microsoft.com/office/powerpoint/2010/main" val="3171251029"/>
              </p:ext>
            </p:extLst>
          </p:nvPr>
        </p:nvGraphicFramePr>
        <p:xfrm>
          <a:off x="4832807" y="600868"/>
          <a:ext cx="6922417" cy="56562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8744146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8575C10-8187-4AC4-AD72-C754EAFD28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65429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제목 1"/>
          <p:cNvSpPr>
            <a:spLocks noGrp="1"/>
          </p:cNvSpPr>
          <p:nvPr>
            <p:ph type="title"/>
          </p:nvPr>
        </p:nvSpPr>
        <p:spPr>
          <a:xfrm>
            <a:off x="762000" y="559678"/>
            <a:ext cx="3567915" cy="4952492"/>
          </a:xfrm>
        </p:spPr>
        <p:txBody>
          <a:bodyPr>
            <a:normAutofit/>
          </a:bodyPr>
          <a:lstStyle/>
          <a:p>
            <a:r>
              <a:rPr lang="en-US">
                <a:solidFill>
                  <a:schemeClr val="bg1"/>
                </a:solidFill>
              </a:rPr>
              <a:t>Participants</a:t>
            </a:r>
          </a:p>
        </p:txBody>
      </p:sp>
      <p:cxnSp>
        <p:nvCxnSpPr>
          <p:cNvPr id="12" name="Straight Connector 11">
            <a:extLst>
              <a:ext uri="{FF2B5EF4-FFF2-40B4-BE49-F238E27FC236}">
                <a16:creationId xmlns:a16="http://schemas.microsoft.com/office/drawing/2014/main" id="{74E776C9-ED67-41B7-B3A3-4DF76EF3AC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99730"/>
            <a:ext cx="429768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5" name="내용 개체 틀 2">
            <a:extLst>
              <a:ext uri="{FF2B5EF4-FFF2-40B4-BE49-F238E27FC236}">
                <a16:creationId xmlns:a16="http://schemas.microsoft.com/office/drawing/2014/main" id="{4AD46E45-3633-4487-9F82-2996B0CB056F}"/>
              </a:ext>
            </a:extLst>
          </p:cNvPr>
          <p:cNvGraphicFramePr>
            <a:graphicFrameLocks noGrp="1"/>
          </p:cNvGraphicFramePr>
          <p:nvPr>
            <p:ph idx="1"/>
            <p:extLst>
              <p:ext uri="{D42A27DB-BD31-4B8C-83A1-F6EECF244321}">
                <p14:modId xmlns:p14="http://schemas.microsoft.com/office/powerpoint/2010/main" val="3574369277"/>
              </p:ext>
            </p:extLst>
          </p:nvPr>
        </p:nvGraphicFramePr>
        <p:xfrm>
          <a:off x="5091916" y="1291472"/>
          <a:ext cx="6564198" cy="44994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967125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제목 1"/>
          <p:cNvSpPr>
            <a:spLocks noGrp="1"/>
          </p:cNvSpPr>
          <p:nvPr>
            <p:ph type="title"/>
          </p:nvPr>
        </p:nvSpPr>
        <p:spPr>
          <a:xfrm>
            <a:off x="4384039" y="365125"/>
            <a:ext cx="7164493" cy="1325563"/>
          </a:xfrm>
        </p:spPr>
        <p:txBody>
          <a:bodyPr>
            <a:normAutofit/>
          </a:bodyPr>
          <a:lstStyle/>
          <a:p>
            <a:r>
              <a:rPr lang="en-US" dirty="0"/>
              <a:t>Research context</a:t>
            </a:r>
          </a:p>
        </p:txBody>
      </p:sp>
      <p:pic>
        <p:nvPicPr>
          <p:cNvPr id="5" name="Picture 4" descr="A picture containing drawing&#10;&#10;Description automatically generated">
            <a:extLst>
              <a:ext uri="{FF2B5EF4-FFF2-40B4-BE49-F238E27FC236}">
                <a16:creationId xmlns:a16="http://schemas.microsoft.com/office/drawing/2014/main" id="{E5C6500E-282C-45E4-B007-DC065716F816}"/>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27137" y="3983182"/>
            <a:ext cx="2386221" cy="2362358"/>
          </a:xfrm>
          <a:prstGeom prst="rect">
            <a:avLst/>
          </a:prstGeom>
        </p:spPr>
      </p:pic>
      <p:sp>
        <p:nvSpPr>
          <p:cNvPr id="3" name="내용 개체 틀 2"/>
          <p:cNvSpPr>
            <a:spLocks noGrp="1"/>
          </p:cNvSpPr>
          <p:nvPr>
            <p:ph idx="1"/>
          </p:nvPr>
        </p:nvSpPr>
        <p:spPr>
          <a:xfrm>
            <a:off x="4393362" y="1617249"/>
            <a:ext cx="7161017" cy="4154361"/>
          </a:xfrm>
        </p:spPr>
        <p:txBody>
          <a:bodyPr>
            <a:normAutofit/>
          </a:bodyPr>
          <a:lstStyle/>
          <a:p>
            <a:pPr>
              <a:lnSpc>
                <a:spcPct val="150000"/>
              </a:lnSpc>
            </a:pPr>
            <a:r>
              <a:rPr lang="en-US" sz="1800" dirty="0">
                <a:latin typeface="Times New Roman" panose="02020603050405020304" pitchFamily="18" charset="0"/>
                <a:cs typeface="Times New Roman" panose="02020603050405020304" pitchFamily="18" charset="0"/>
              </a:rPr>
              <a:t>This study adopted the quantitative research approach using a cross-sectional survey for data collection. </a:t>
            </a:r>
          </a:p>
          <a:p>
            <a:pPr>
              <a:lnSpc>
                <a:spcPct val="150000"/>
              </a:lnSpc>
            </a:pPr>
            <a:r>
              <a:rPr lang="en-US" sz="1800" dirty="0">
                <a:latin typeface="Times New Roman" panose="02020603050405020304" pitchFamily="18" charset="0"/>
                <a:cs typeface="Times New Roman" panose="02020603050405020304" pitchFamily="18" charset="0"/>
              </a:rPr>
              <a:t>For this purpose, the survey was conducted online by using a Chinese communication tool called WeChat. </a:t>
            </a:r>
          </a:p>
          <a:p>
            <a:pPr>
              <a:lnSpc>
                <a:spcPct val="150000"/>
              </a:lnSpc>
            </a:pPr>
            <a:r>
              <a:rPr lang="en-US" sz="1800" dirty="0">
                <a:latin typeface="Times New Roman" panose="02020603050405020304" pitchFamily="18" charset="0"/>
                <a:cs typeface="Times New Roman" panose="02020603050405020304" pitchFamily="18" charset="0"/>
              </a:rPr>
              <a:t>The instrument used was a questionnaire that was developed to investigate in-service English teachers' perceptions of their beliefs, knowledge and practices in developing self-regulated learners in middle schools in China. </a:t>
            </a:r>
          </a:p>
        </p:txBody>
      </p:sp>
      <p:sp>
        <p:nvSpPr>
          <p:cNvPr id="6" name="TextBox 5">
            <a:extLst>
              <a:ext uri="{FF2B5EF4-FFF2-40B4-BE49-F238E27FC236}">
                <a16:creationId xmlns:a16="http://schemas.microsoft.com/office/drawing/2014/main" id="{1D53F15C-AAC6-4530-A193-775BA6491780}"/>
              </a:ext>
            </a:extLst>
          </p:cNvPr>
          <p:cNvSpPr txBox="1"/>
          <p:nvPr/>
        </p:nvSpPr>
        <p:spPr>
          <a:xfrm>
            <a:off x="260315" y="6587099"/>
            <a:ext cx="2319866"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3" tooltip="https://www.iphone-droid.net/article-wechat-celebrates-new-year/">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tooltip="https://creativecommons.org/licenses/by-nc/3.0/">
                  <a:extLst>
                    <a:ext uri="{A12FA001-AC4F-418D-AE19-62706E023703}">
                      <ahyp:hlinkClr xmlns:ahyp="http://schemas.microsoft.com/office/drawing/2018/hyperlinkcolor" val="tx"/>
                    </a:ext>
                  </a:extLst>
                </a:hlinkClick>
              </a:rPr>
              <a:t>CC BY-NC</a:t>
            </a:r>
            <a:endParaRPr lang="en-US" sz="700">
              <a:solidFill>
                <a:srgbClr val="FFFFFF"/>
              </a:solidFill>
            </a:endParaRPr>
          </a:p>
        </p:txBody>
      </p:sp>
    </p:spTree>
    <p:extLst>
      <p:ext uri="{BB962C8B-B14F-4D97-AF65-F5344CB8AC3E}">
        <p14:creationId xmlns:p14="http://schemas.microsoft.com/office/powerpoint/2010/main" val="343886899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제목 1"/>
          <p:cNvSpPr>
            <a:spLocks noGrp="1"/>
          </p:cNvSpPr>
          <p:nvPr>
            <p:ph type="title"/>
          </p:nvPr>
        </p:nvSpPr>
        <p:spPr>
          <a:xfrm>
            <a:off x="1156851" y="637762"/>
            <a:ext cx="9888496" cy="900131"/>
          </a:xfrm>
        </p:spPr>
        <p:txBody>
          <a:bodyPr anchor="t">
            <a:normAutofit/>
          </a:bodyPr>
          <a:lstStyle/>
          <a:p>
            <a:r>
              <a:rPr lang="en-US" sz="4000">
                <a:solidFill>
                  <a:schemeClr val="bg1"/>
                </a:solidFill>
              </a:rPr>
              <a:t>Instrumentation</a:t>
            </a:r>
          </a:p>
        </p:txBody>
      </p:sp>
      <p:sp>
        <p:nvSpPr>
          <p:cNvPr id="10" name="Rectangle 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내용 개체 틀 2"/>
          <p:cNvSpPr>
            <a:spLocks noGrp="1"/>
          </p:cNvSpPr>
          <p:nvPr>
            <p:ph idx="1"/>
          </p:nvPr>
        </p:nvSpPr>
        <p:spPr>
          <a:xfrm>
            <a:off x="1156850" y="2056477"/>
            <a:ext cx="9768816" cy="4693116"/>
          </a:xfrm>
        </p:spPr>
        <p:txBody>
          <a:bodyPr>
            <a:noAutofit/>
          </a:bodyPr>
          <a:lstStyle/>
          <a:p>
            <a:pPr>
              <a:lnSpc>
                <a:spcPct val="150000"/>
              </a:lnSpc>
            </a:pPr>
            <a:r>
              <a:rPr lang="en-US" sz="1800" dirty="0">
                <a:latin typeface="Times New Roman" panose="02020603050405020304" pitchFamily="18" charset="0"/>
                <a:cs typeface="Times New Roman" panose="02020603050405020304" pitchFamily="18" charset="0"/>
              </a:rPr>
              <a:t>A comprehensive questionnaire was developed by the author based on the literature review and her teaching experience. </a:t>
            </a:r>
          </a:p>
          <a:p>
            <a:pPr>
              <a:lnSpc>
                <a:spcPct val="150000"/>
              </a:lnSpc>
            </a:pPr>
            <a:r>
              <a:rPr lang="en-US" sz="1800" dirty="0">
                <a:latin typeface="Times New Roman" panose="02020603050405020304" pitchFamily="18" charset="0"/>
                <a:cs typeface="Times New Roman" panose="02020603050405020304" pitchFamily="18" charset="0"/>
              </a:rPr>
              <a:t>The questionnaire consisted of four sections and was posted online in English considering the target participants were English teachers who were competent in English and had no language barriers in understanding the questions in the questionnaire. </a:t>
            </a:r>
          </a:p>
          <a:p>
            <a:pPr>
              <a:lnSpc>
                <a:spcPct val="150000"/>
              </a:lnSpc>
            </a:pPr>
            <a:r>
              <a:rPr lang="en-US" sz="1800" dirty="0">
                <a:latin typeface="Times New Roman" panose="02020603050405020304" pitchFamily="18" charset="0"/>
                <a:cs typeface="Times New Roman" panose="02020603050405020304" pitchFamily="18" charset="0"/>
              </a:rPr>
              <a:t>Section 1 focused on collecting demographic data including gender, age, and teaching experience. </a:t>
            </a:r>
          </a:p>
          <a:p>
            <a:pPr>
              <a:lnSpc>
                <a:spcPct val="150000"/>
              </a:lnSpc>
            </a:pPr>
            <a:r>
              <a:rPr lang="en-US" sz="1800" dirty="0">
                <a:latin typeface="Times New Roman" panose="02020603050405020304" pitchFamily="18" charset="0"/>
                <a:cs typeface="Times New Roman" panose="02020603050405020304" pitchFamily="18" charset="0"/>
              </a:rPr>
              <a:t>Section 2 contained 12 statements examining teachers’ beliefs towards SRL. Section 3 contained 4 statements examining teachers’ knowledge and practices towards SRL. </a:t>
            </a:r>
          </a:p>
          <a:p>
            <a:pPr>
              <a:lnSpc>
                <a:spcPct val="150000"/>
              </a:lnSpc>
            </a:pPr>
            <a:r>
              <a:rPr lang="en-US" sz="1800" dirty="0">
                <a:latin typeface="Times New Roman" panose="02020603050405020304" pitchFamily="18" charset="0"/>
                <a:cs typeface="Times New Roman" panose="02020603050405020304" pitchFamily="18" charset="0"/>
              </a:rPr>
              <a:t>Section 4 contained 12 statements examining teachers’ perceptions of their students’ self-regulated learning practices. </a:t>
            </a:r>
          </a:p>
        </p:txBody>
      </p:sp>
    </p:spTree>
    <p:extLst>
      <p:ext uri="{BB962C8B-B14F-4D97-AF65-F5344CB8AC3E}">
        <p14:creationId xmlns:p14="http://schemas.microsoft.com/office/powerpoint/2010/main" val="370028493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theme/theme1.xml><?xml version="1.0" encoding="utf-8"?>
<a:theme xmlns:a="http://schemas.openxmlformats.org/drawingml/2006/main" name="Office 테마">
  <a:themeElements>
    <a:clrScheme name="橙色">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3224</Words>
  <Application>Microsoft Office PowerPoint</Application>
  <PresentationFormat>Widescreen</PresentationFormat>
  <Paragraphs>286</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Calibri Light</vt:lpstr>
      <vt:lpstr>Georgia</vt:lpstr>
      <vt:lpstr>Times New Roman</vt:lpstr>
      <vt:lpstr>Office 테마</vt:lpstr>
      <vt:lpstr>In-Service Middle School English Teachers’ Perceptions of Their Beliefs, Knowledge, Practices in Developing Self-Regulated Learners in China       Lei Wang   Syracuse University   April 20, 2020</vt:lpstr>
      <vt:lpstr>Background of the study</vt:lpstr>
      <vt:lpstr>Rationale of the study </vt:lpstr>
      <vt:lpstr>Teachers’ practices of self-regulated learning in the learning environment  </vt:lpstr>
      <vt:lpstr>Purpose</vt:lpstr>
      <vt:lpstr>Research questions</vt:lpstr>
      <vt:lpstr>Participants</vt:lpstr>
      <vt:lpstr>Research context</vt:lpstr>
      <vt:lpstr>Instrumentation</vt:lpstr>
      <vt:lpstr>Research procedures</vt:lpstr>
      <vt:lpstr>Findings with Research Question 1</vt:lpstr>
      <vt:lpstr>Findings with Research Question 2</vt:lpstr>
      <vt:lpstr>PowerPoint Presentation</vt:lpstr>
      <vt:lpstr>Findings with Research Question 3</vt:lpstr>
      <vt:lpstr>PowerPoint Presentation</vt:lpstr>
      <vt:lpstr>PowerPoint Presentation</vt:lpstr>
      <vt:lpstr>Findings with Research Question 4</vt:lpstr>
      <vt:lpstr>PowerPoint Presentation</vt:lpstr>
      <vt:lpstr>PowerPoint Presentation</vt:lpstr>
      <vt:lpstr>Discussion 1</vt:lpstr>
      <vt:lpstr>PowerPoint Presentation</vt:lpstr>
      <vt:lpstr>Discussion 2</vt:lpstr>
      <vt:lpstr>Limitation 1</vt:lpstr>
      <vt:lpstr>Limitation 2</vt:lpstr>
      <vt:lpstr>Limitation 3</vt:lpstr>
      <vt:lpstr>Future research directions</vt:lpstr>
      <vt:lpstr>My own reflection</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In-Service Middle School English Teachers’ Perceptions of Their Beliefs, Knowledge, Practices in Developing Self-Regulated Learners in China       Lei Wang   Syracuse University   April 20, 2020</dc:title>
  <dc:creator>Lei Wang</dc:creator>
  <cp:lastModifiedBy>Lei Wang</cp:lastModifiedBy>
  <cp:revision>2</cp:revision>
  <dcterms:created xsi:type="dcterms:W3CDTF">2020-04-23T16:34:10Z</dcterms:created>
  <dcterms:modified xsi:type="dcterms:W3CDTF">2020-04-23T16:42:52Z</dcterms:modified>
</cp:coreProperties>
</file>