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826480d94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826480d94_2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8826480d94_2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826480d9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826480d94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8826480d94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826480d94_2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8826480d94_2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826480d9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8826480d9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80a354c25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880a354c25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826480d94_2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8826480d94_2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80a354c2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80a354c25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880a354c25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80a354c2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80a354c2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880a354c2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826480d94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826480d94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8826480d94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80a354c25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880a354c25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80a354c25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880a354c25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80a354c25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880a354c25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826480d94_2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8826480d94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104900" y="2292094"/>
            <a:ext cx="5734050" cy="221969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descr="An empty placeholder to add an image. Click on the placeholder and select the image that you wish to add."/>
          <p:cNvSpPr>
            <a:spLocks noGrp="1"/>
          </p:cNvSpPr>
          <p:nvPr>
            <p:ph type="pic" idx="2"/>
          </p:nvPr>
        </p:nvSpPr>
        <p:spPr>
          <a:xfrm>
            <a:off x="6981063" y="1310656"/>
            <a:ext cx="5210937" cy="4208604"/>
          </a:xfrm>
          <a:prstGeom prst="rect">
            <a:avLst/>
          </a:prstGeom>
          <a:solidFill>
            <a:srgbClr val="DED9D6"/>
          </a:solidFill>
          <a:ln>
            <a:noFill/>
          </a:ln>
        </p:spPr>
        <p:txBody>
          <a:bodyPr spcFirstLastPara="1" wrap="square" lIns="0" tIns="1005825" rIns="0" bIns="45700" anchor="t" anchorCtr="0">
            <a:noAutofit/>
          </a:bodyPr>
          <a:lstStyle>
            <a:lvl1pPr marR="0" lvl="0" algn="ctr" rtl="0">
              <a:lnSpc>
                <a:spcPct val="90000"/>
              </a:lnSpc>
              <a:spcBef>
                <a:spcPts val="18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22" name="Google Shape;22;p2"/>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3" name="Google Shape;23;p2"/>
          <p:cNvGrpSpPr/>
          <p:nvPr/>
        </p:nvGrpSpPr>
        <p:grpSpPr>
          <a:xfrm>
            <a:off x="0" y="1143000"/>
            <a:ext cx="12192000" cy="63125"/>
            <a:chOff x="507492" y="1501519"/>
            <a:chExt cx="8129016" cy="63125"/>
          </a:xfrm>
        </p:grpSpPr>
        <p:cxnSp>
          <p:nvCxnSpPr>
            <p:cNvPr id="24" name="Google Shape;24;p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5" name="Google Shape;25;p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pic>
        <p:nvPicPr>
          <p:cNvPr id="26" name="Google Shape;26;p2"/>
          <p:cNvPicPr preferRelativeResize="0"/>
          <p:nvPr/>
        </p:nvPicPr>
        <p:blipFill rotWithShape="1">
          <a:blip r:embed="rId2">
            <a:alphaModFix/>
          </a:blip>
          <a:srcRect/>
          <a:stretch/>
        </p:blipFill>
        <p:spPr>
          <a:xfrm>
            <a:off x="1325880" y="0"/>
            <a:ext cx="1747524" cy="2292094"/>
          </a:xfrm>
          <a:prstGeom prst="rect">
            <a:avLst/>
          </a:prstGeom>
          <a:noFill/>
          <a:ln>
            <a:noFill/>
          </a:ln>
        </p:spPr>
      </p:pic>
      <p:grpSp>
        <p:nvGrpSpPr>
          <p:cNvPr id="27" name="Google Shape;27;p2"/>
          <p:cNvGrpSpPr/>
          <p:nvPr/>
        </p:nvGrpSpPr>
        <p:grpSpPr>
          <a:xfrm rot="10800000">
            <a:off x="1" y="5645510"/>
            <a:ext cx="12192000" cy="63125"/>
            <a:chOff x="507492" y="1501519"/>
            <a:chExt cx="8129016" cy="63125"/>
          </a:xfrm>
        </p:grpSpPr>
        <p:cxnSp>
          <p:nvCxnSpPr>
            <p:cNvPr id="28" name="Google Shape;28;p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9" name="Google Shape;29;p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30" name="Google Shape;30;p2"/>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1"/>
          <p:cNvSpPr txBox="1">
            <a:spLocks noGrp="1"/>
          </p:cNvSpPr>
          <p:nvPr>
            <p:ph type="body" idx="1"/>
          </p:nvPr>
        </p:nvSpPr>
        <p:spPr>
          <a:xfrm>
            <a:off x="1104900" y="1600200"/>
            <a:ext cx="4384548" cy="45720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11"/>
          <p:cNvSpPr txBox="1">
            <a:spLocks noGrp="1"/>
          </p:cNvSpPr>
          <p:nvPr>
            <p:ph type="body" idx="2"/>
          </p:nvPr>
        </p:nvSpPr>
        <p:spPr>
          <a:xfrm>
            <a:off x="5641848" y="1600199"/>
            <a:ext cx="5445252" cy="4572001"/>
          </a:xfrm>
          <a:prstGeom prst="rect">
            <a:avLst/>
          </a:prstGeom>
          <a:noFill/>
          <a:ln>
            <a:noFill/>
          </a:ln>
        </p:spPr>
        <p:txBody>
          <a:bodyPr spcFirstLastPara="1" wrap="square" lIns="0" tIns="45700" rIns="0" bIns="45700" anchor="t" anchorCtr="0">
            <a:no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97" name="Google Shape;97;p1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
          <p:cNvSpPr txBox="1">
            <a:spLocks noGrp="1"/>
          </p:cNvSpPr>
          <p:nvPr>
            <p:ph type="body" idx="1"/>
          </p:nvPr>
        </p:nvSpPr>
        <p:spPr>
          <a:xfrm rot="5400000">
            <a:off x="3810000" y="-1104900"/>
            <a:ext cx="4572000" cy="9982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2"/>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rot="5400000">
            <a:off x="7323931" y="2413794"/>
            <a:ext cx="5811838" cy="17145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3"/>
          <p:cNvSpPr txBox="1">
            <a:spLocks noGrp="1"/>
          </p:cNvSpPr>
          <p:nvPr>
            <p:ph type="body" idx="1"/>
          </p:nvPr>
        </p:nvSpPr>
        <p:spPr>
          <a:xfrm rot="5400000">
            <a:off x="2248429" y="-778404"/>
            <a:ext cx="5811838" cy="8098896"/>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2" name="Google Shape;112;p13"/>
          <p:cNvGrpSpPr/>
          <p:nvPr/>
        </p:nvGrpSpPr>
        <p:grpSpPr>
          <a:xfrm rot="5400000">
            <a:off x="6514047" y="3228843"/>
            <a:ext cx="5632704" cy="84403"/>
            <a:chOff x="1073150" y="1219201"/>
            <a:chExt cx="10058400" cy="63125"/>
          </a:xfrm>
        </p:grpSpPr>
        <p:cxnSp>
          <p:nvCxnSpPr>
            <p:cNvPr id="113" name="Google Shape;113;p13"/>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14" name="Google Shape;114;p13"/>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7"/>
        <p:cNvGrpSpPr/>
        <p:nvPr/>
      </p:nvGrpSpPr>
      <p:grpSpPr>
        <a:xfrm>
          <a:off x="0" y="0"/>
          <a:ext cx="0" cy="0"/>
          <a:chOff x="0" y="0"/>
          <a:chExt cx="0" cy="0"/>
        </a:xfrm>
      </p:grpSpPr>
      <p:sp>
        <p:nvSpPr>
          <p:cNvPr id="38" name="Google Shape;38;p4"/>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9" name="Google Shape;39;p4"/>
          <p:cNvPicPr preferRelativeResize="0"/>
          <p:nvPr/>
        </p:nvPicPr>
        <p:blipFill rotWithShape="1">
          <a:blip r:embed="rId2">
            <a:alphaModFix/>
          </a:blip>
          <a:srcRect/>
          <a:stretch/>
        </p:blipFill>
        <p:spPr>
          <a:xfrm>
            <a:off x="1324445" y="0"/>
            <a:ext cx="1747524" cy="2292094"/>
          </a:xfrm>
          <a:prstGeom prst="rect">
            <a:avLst/>
          </a:prstGeom>
          <a:noFill/>
          <a:ln>
            <a:noFill/>
          </a:ln>
        </p:spPr>
      </p:pic>
      <p:sp>
        <p:nvSpPr>
          <p:cNvPr id="40" name="Google Shape;40;p4"/>
          <p:cNvSpPr txBox="1">
            <a:spLocks noGrp="1"/>
          </p:cNvSpPr>
          <p:nvPr>
            <p:ph type="ctrTitle"/>
          </p:nvPr>
        </p:nvSpPr>
        <p:spPr>
          <a:xfrm>
            <a:off x="1104900" y="2292094"/>
            <a:ext cx="10096500" cy="221969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
          <p:cNvSpPr txBox="1">
            <a:spLocks noGrp="1"/>
          </p:cNvSpPr>
          <p:nvPr>
            <p:ph type="subTitle" idx="1"/>
          </p:nvPr>
        </p:nvSpPr>
        <p:spPr>
          <a:xfrm>
            <a:off x="1104898" y="4511784"/>
            <a:ext cx="10096501" cy="955565"/>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4"/>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 name="Google Shape;43;p4"/>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solidFill>
                  <a:srgbClr val="DED9D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solidFill>
                  <a:srgbClr val="DED9D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b="0" i="0" u="none" strike="noStrike" cap="none">
                <a:solidFill>
                  <a:srgbClr val="DED9D6"/>
                </a:solidFill>
                <a:latin typeface="Arial"/>
                <a:ea typeface="Arial"/>
                <a:cs typeface="Arial"/>
                <a:sym typeface="Arial"/>
              </a:defRPr>
            </a:lvl1pPr>
            <a:lvl2pPr marL="0" lvl="1" indent="0" algn="r">
              <a:spcBef>
                <a:spcPts val="0"/>
              </a:spcBef>
              <a:buNone/>
              <a:defRPr sz="1200" b="0" i="0" u="none" strike="noStrike" cap="none">
                <a:solidFill>
                  <a:srgbClr val="DED9D6"/>
                </a:solidFill>
                <a:latin typeface="Arial"/>
                <a:ea typeface="Arial"/>
                <a:cs typeface="Arial"/>
                <a:sym typeface="Arial"/>
              </a:defRPr>
            </a:lvl2pPr>
            <a:lvl3pPr marL="0" lvl="2" indent="0" algn="r">
              <a:spcBef>
                <a:spcPts val="0"/>
              </a:spcBef>
              <a:buNone/>
              <a:defRPr sz="1200" b="0" i="0" u="none" strike="noStrike" cap="none">
                <a:solidFill>
                  <a:srgbClr val="DED9D6"/>
                </a:solidFill>
                <a:latin typeface="Arial"/>
                <a:ea typeface="Arial"/>
                <a:cs typeface="Arial"/>
                <a:sym typeface="Arial"/>
              </a:defRPr>
            </a:lvl3pPr>
            <a:lvl4pPr marL="0" lvl="3" indent="0" algn="r">
              <a:spcBef>
                <a:spcPts val="0"/>
              </a:spcBef>
              <a:buNone/>
              <a:defRPr sz="1200" b="0" i="0" u="none" strike="noStrike" cap="none">
                <a:solidFill>
                  <a:srgbClr val="DED9D6"/>
                </a:solidFill>
                <a:latin typeface="Arial"/>
                <a:ea typeface="Arial"/>
                <a:cs typeface="Arial"/>
                <a:sym typeface="Arial"/>
              </a:defRPr>
            </a:lvl4pPr>
            <a:lvl5pPr marL="0" lvl="4" indent="0" algn="r">
              <a:spcBef>
                <a:spcPts val="0"/>
              </a:spcBef>
              <a:buNone/>
              <a:defRPr sz="1200" b="0" i="0" u="none" strike="noStrike" cap="none">
                <a:solidFill>
                  <a:srgbClr val="DED9D6"/>
                </a:solidFill>
                <a:latin typeface="Arial"/>
                <a:ea typeface="Arial"/>
                <a:cs typeface="Arial"/>
                <a:sym typeface="Arial"/>
              </a:defRPr>
            </a:lvl5pPr>
            <a:lvl6pPr marL="0" lvl="5" indent="0" algn="r">
              <a:spcBef>
                <a:spcPts val="0"/>
              </a:spcBef>
              <a:buNone/>
              <a:defRPr sz="1200" b="0" i="0" u="none" strike="noStrike" cap="none">
                <a:solidFill>
                  <a:srgbClr val="DED9D6"/>
                </a:solidFill>
                <a:latin typeface="Arial"/>
                <a:ea typeface="Arial"/>
                <a:cs typeface="Arial"/>
                <a:sym typeface="Arial"/>
              </a:defRPr>
            </a:lvl6pPr>
            <a:lvl7pPr marL="0" lvl="6" indent="0" algn="r">
              <a:spcBef>
                <a:spcPts val="0"/>
              </a:spcBef>
              <a:buNone/>
              <a:defRPr sz="1200" b="0" i="0" u="none" strike="noStrike" cap="none">
                <a:solidFill>
                  <a:srgbClr val="DED9D6"/>
                </a:solidFill>
                <a:latin typeface="Arial"/>
                <a:ea typeface="Arial"/>
                <a:cs typeface="Arial"/>
                <a:sym typeface="Arial"/>
              </a:defRPr>
            </a:lvl7pPr>
            <a:lvl8pPr marL="0" lvl="7" indent="0" algn="r">
              <a:spcBef>
                <a:spcPts val="0"/>
              </a:spcBef>
              <a:buNone/>
              <a:defRPr sz="1200" b="0" i="0" u="none" strike="noStrike" cap="none">
                <a:solidFill>
                  <a:srgbClr val="DED9D6"/>
                </a:solidFill>
                <a:latin typeface="Arial"/>
                <a:ea typeface="Arial"/>
                <a:cs typeface="Arial"/>
                <a:sym typeface="Arial"/>
              </a:defRPr>
            </a:lvl8pPr>
            <a:lvl9pPr marL="0" lvl="8" indent="0" algn="r">
              <a:spcBef>
                <a:spcPts val="0"/>
              </a:spcBef>
              <a:buNone/>
              <a:defRPr sz="1200" b="0" i="0" u="none" strike="noStrike" cap="none">
                <a:solidFill>
                  <a:srgbClr val="DED9D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6"/>
        <p:cNvGrpSpPr/>
        <p:nvPr/>
      </p:nvGrpSpPr>
      <p:grpSpPr>
        <a:xfrm>
          <a:off x="0" y="0"/>
          <a:ext cx="0" cy="0"/>
          <a:chOff x="0" y="0"/>
          <a:chExt cx="0" cy="0"/>
        </a:xfrm>
      </p:grpSpPr>
      <p:grpSp>
        <p:nvGrpSpPr>
          <p:cNvPr id="47" name="Google Shape;47;p5"/>
          <p:cNvGrpSpPr/>
          <p:nvPr/>
        </p:nvGrpSpPr>
        <p:grpSpPr>
          <a:xfrm>
            <a:off x="0" y="2514600"/>
            <a:ext cx="12192000" cy="3194035"/>
            <a:chOff x="647402" y="2514600"/>
            <a:chExt cx="10838688" cy="3194035"/>
          </a:xfrm>
        </p:grpSpPr>
        <p:grpSp>
          <p:nvGrpSpPr>
            <p:cNvPr id="48" name="Google Shape;48;p5"/>
            <p:cNvGrpSpPr/>
            <p:nvPr/>
          </p:nvGrpSpPr>
          <p:grpSpPr>
            <a:xfrm>
              <a:off x="647402" y="2514600"/>
              <a:ext cx="10838688" cy="63125"/>
              <a:chOff x="507492" y="1501519"/>
              <a:chExt cx="8129016" cy="63125"/>
            </a:xfrm>
          </p:grpSpPr>
          <p:cxnSp>
            <p:nvCxnSpPr>
              <p:cNvPr id="49" name="Google Shape;49;p5"/>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50" name="Google Shape;50;p5"/>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51" name="Google Shape;51;p5"/>
            <p:cNvSpPr/>
            <p:nvPr/>
          </p:nvSpPr>
          <p:spPr>
            <a:xfrm>
              <a:off x="647402" y="2640850"/>
              <a:ext cx="10838688" cy="294153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52" name="Google Shape;52;p5"/>
            <p:cNvGrpSpPr/>
            <p:nvPr/>
          </p:nvGrpSpPr>
          <p:grpSpPr>
            <a:xfrm rot="10800000">
              <a:off x="647402" y="5645510"/>
              <a:ext cx="10838688" cy="63125"/>
              <a:chOff x="507492" y="1501519"/>
              <a:chExt cx="8129016" cy="63125"/>
            </a:xfrm>
          </p:grpSpPr>
          <p:cxnSp>
            <p:nvCxnSpPr>
              <p:cNvPr id="53" name="Google Shape;53;p5"/>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54" name="Google Shape;54;p5"/>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grpSp>
      <p:pic>
        <p:nvPicPr>
          <p:cNvPr id="55" name="Google Shape;55;p5"/>
          <p:cNvPicPr preferRelativeResize="0"/>
          <p:nvPr/>
        </p:nvPicPr>
        <p:blipFill rotWithShape="1">
          <a:blip r:embed="rId2">
            <a:alphaModFix/>
          </a:blip>
          <a:srcRect/>
          <a:stretch/>
        </p:blipFill>
        <p:spPr>
          <a:xfrm>
            <a:off x="1325880" y="0"/>
            <a:ext cx="1783188" cy="2971806"/>
          </a:xfrm>
          <a:prstGeom prst="rect">
            <a:avLst/>
          </a:prstGeom>
          <a:noFill/>
          <a:ln>
            <a:noFill/>
          </a:ln>
        </p:spPr>
      </p:pic>
      <p:sp>
        <p:nvSpPr>
          <p:cNvPr id="56" name="Google Shape;56;p5"/>
          <p:cNvSpPr txBox="1">
            <a:spLocks noGrp="1"/>
          </p:cNvSpPr>
          <p:nvPr>
            <p:ph type="title"/>
          </p:nvPr>
        </p:nvSpPr>
        <p:spPr>
          <a:xfrm>
            <a:off x="1104899" y="2971806"/>
            <a:ext cx="10071099" cy="168415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4400"/>
              <a:buFont typeface="Arial"/>
              <a:buNone/>
              <a:defRPr sz="4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1104899" y="4655956"/>
            <a:ext cx="10071099" cy="50975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969391"/>
              </a:buClr>
              <a:buSzPts val="2000"/>
              <a:buNone/>
              <a:defRPr sz="2000">
                <a:solidFill>
                  <a:srgbClr val="969391"/>
                </a:solidFill>
              </a:defRPr>
            </a:lvl2pPr>
            <a:lvl3pPr marL="1371600" lvl="2" indent="-228600" algn="l">
              <a:lnSpc>
                <a:spcPct val="90000"/>
              </a:lnSpc>
              <a:spcBef>
                <a:spcPts val="600"/>
              </a:spcBef>
              <a:spcAft>
                <a:spcPts val="0"/>
              </a:spcAft>
              <a:buClr>
                <a:srgbClr val="969391"/>
              </a:buClr>
              <a:buSzPts val="1800"/>
              <a:buNone/>
              <a:defRPr sz="1800">
                <a:solidFill>
                  <a:srgbClr val="969391"/>
                </a:solidFill>
              </a:defRPr>
            </a:lvl3pPr>
            <a:lvl4pPr marL="1828800" lvl="3" indent="-228600" algn="l">
              <a:lnSpc>
                <a:spcPct val="90000"/>
              </a:lnSpc>
              <a:spcBef>
                <a:spcPts val="600"/>
              </a:spcBef>
              <a:spcAft>
                <a:spcPts val="0"/>
              </a:spcAft>
              <a:buClr>
                <a:srgbClr val="969391"/>
              </a:buClr>
              <a:buSzPts val="1600"/>
              <a:buNone/>
              <a:defRPr sz="1600">
                <a:solidFill>
                  <a:srgbClr val="969391"/>
                </a:solidFill>
              </a:defRPr>
            </a:lvl4pPr>
            <a:lvl5pPr marL="2286000" lvl="4" indent="-228600" algn="l">
              <a:lnSpc>
                <a:spcPct val="90000"/>
              </a:lnSpc>
              <a:spcBef>
                <a:spcPts val="600"/>
              </a:spcBef>
              <a:spcAft>
                <a:spcPts val="0"/>
              </a:spcAft>
              <a:buClr>
                <a:srgbClr val="969391"/>
              </a:buClr>
              <a:buSzPts val="1600"/>
              <a:buNone/>
              <a:defRPr sz="1600">
                <a:solidFill>
                  <a:srgbClr val="969391"/>
                </a:solidFill>
              </a:defRPr>
            </a:lvl5pPr>
            <a:lvl6pPr marL="2743200" lvl="5" indent="-228600" algn="l">
              <a:lnSpc>
                <a:spcPct val="90000"/>
              </a:lnSpc>
              <a:spcBef>
                <a:spcPts val="500"/>
              </a:spcBef>
              <a:spcAft>
                <a:spcPts val="0"/>
              </a:spcAft>
              <a:buClr>
                <a:srgbClr val="969391"/>
              </a:buClr>
              <a:buSzPts val="1600"/>
              <a:buNone/>
              <a:defRPr sz="1600">
                <a:solidFill>
                  <a:srgbClr val="969391"/>
                </a:solidFill>
              </a:defRPr>
            </a:lvl6pPr>
            <a:lvl7pPr marL="3200400" lvl="6" indent="-228600" algn="l">
              <a:lnSpc>
                <a:spcPct val="90000"/>
              </a:lnSpc>
              <a:spcBef>
                <a:spcPts val="500"/>
              </a:spcBef>
              <a:spcAft>
                <a:spcPts val="0"/>
              </a:spcAft>
              <a:buClr>
                <a:srgbClr val="969391"/>
              </a:buClr>
              <a:buSzPts val="1600"/>
              <a:buNone/>
              <a:defRPr sz="1600">
                <a:solidFill>
                  <a:srgbClr val="969391"/>
                </a:solidFill>
              </a:defRPr>
            </a:lvl7pPr>
            <a:lvl8pPr marL="3657600" lvl="7" indent="-228600" algn="l">
              <a:lnSpc>
                <a:spcPct val="90000"/>
              </a:lnSpc>
              <a:spcBef>
                <a:spcPts val="500"/>
              </a:spcBef>
              <a:spcAft>
                <a:spcPts val="0"/>
              </a:spcAft>
              <a:buClr>
                <a:srgbClr val="969391"/>
              </a:buClr>
              <a:buSzPts val="1600"/>
              <a:buNone/>
              <a:defRPr sz="1600">
                <a:solidFill>
                  <a:srgbClr val="969391"/>
                </a:solidFill>
              </a:defRPr>
            </a:lvl8pPr>
            <a:lvl9pPr marL="4114800" lvl="8" indent="-228600" algn="l">
              <a:lnSpc>
                <a:spcPct val="90000"/>
              </a:lnSpc>
              <a:spcBef>
                <a:spcPts val="500"/>
              </a:spcBef>
              <a:spcAft>
                <a:spcPts val="0"/>
              </a:spcAft>
              <a:buClr>
                <a:srgbClr val="969391"/>
              </a:buClr>
              <a:buSzPts val="1600"/>
              <a:buNone/>
              <a:defRPr sz="1600">
                <a:solidFill>
                  <a:srgbClr val="969391"/>
                </a:solidFill>
              </a:defRPr>
            </a:lvl9pPr>
          </a:lstStyle>
          <a:p>
            <a:endParaRPr/>
          </a:p>
        </p:txBody>
      </p:sp>
      <p:sp>
        <p:nvSpPr>
          <p:cNvPr id="58" name="Google Shape;58;p5"/>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
          <p:cNvSpPr txBox="1">
            <a:spLocks noGrp="1"/>
          </p:cNvSpPr>
          <p:nvPr>
            <p:ph type="body" idx="1"/>
          </p:nvPr>
        </p:nvSpPr>
        <p:spPr>
          <a:xfrm>
            <a:off x="1104900" y="1600200"/>
            <a:ext cx="4914900" cy="4571999"/>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64" name="Google Shape;64;p6"/>
          <p:cNvSpPr txBox="1">
            <a:spLocks noGrp="1"/>
          </p:cNvSpPr>
          <p:nvPr>
            <p:ph type="body" idx="2"/>
          </p:nvPr>
        </p:nvSpPr>
        <p:spPr>
          <a:xfrm>
            <a:off x="6172200" y="1600200"/>
            <a:ext cx="4914900" cy="4571999"/>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7"/>
          <p:cNvSpPr txBox="1">
            <a:spLocks noGrp="1"/>
          </p:cNvSpPr>
          <p:nvPr>
            <p:ph type="body" idx="1"/>
          </p:nvPr>
        </p:nvSpPr>
        <p:spPr>
          <a:xfrm>
            <a:off x="1104900" y="1600200"/>
            <a:ext cx="3396996" cy="45720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7" descr="An empty placeholder to add an image. Click on the placeholder and select the image that you wish to add."/>
          <p:cNvSpPr>
            <a:spLocks noGrp="1"/>
          </p:cNvSpPr>
          <p:nvPr>
            <p:ph type="pic" idx="2"/>
          </p:nvPr>
        </p:nvSpPr>
        <p:spPr>
          <a:xfrm>
            <a:off x="4654671" y="1600199"/>
            <a:ext cx="6430912" cy="4572001"/>
          </a:xfrm>
          <a:prstGeom prst="rect">
            <a:avLst/>
          </a:prstGeom>
          <a:noFill/>
          <a:ln>
            <a:noFill/>
          </a:ln>
        </p:spPr>
        <p:txBody>
          <a:bodyPr spcFirstLastPara="1" wrap="square" lIns="0" tIns="1188700" rIns="0" bIns="45700" anchor="t" anchorCtr="0">
            <a:noAutofit/>
          </a:bodyPr>
          <a:lstStyle>
            <a:lvl1pPr marR="0" lvl="0" algn="ctr" rtl="0">
              <a:lnSpc>
                <a:spcPct val="90000"/>
              </a:lnSpc>
              <a:spcBef>
                <a:spcPts val="18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72" name="Google Shape;72;p7"/>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8"/>
          <p:cNvSpPr txBox="1">
            <a:spLocks noGrp="1"/>
          </p:cNvSpPr>
          <p:nvPr>
            <p:ph type="body" idx="1"/>
          </p:nvPr>
        </p:nvSpPr>
        <p:spPr>
          <a:xfrm>
            <a:off x="1104900" y="1600200"/>
            <a:ext cx="4919472" cy="823912"/>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8"/>
          <p:cNvSpPr txBox="1">
            <a:spLocks noGrp="1"/>
          </p:cNvSpPr>
          <p:nvPr>
            <p:ph type="body" idx="2"/>
          </p:nvPr>
        </p:nvSpPr>
        <p:spPr>
          <a:xfrm>
            <a:off x="1104900" y="2424112"/>
            <a:ext cx="4919472" cy="3748088"/>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8"/>
          <p:cNvSpPr txBox="1">
            <a:spLocks noGrp="1"/>
          </p:cNvSpPr>
          <p:nvPr>
            <p:ph type="body" idx="3"/>
          </p:nvPr>
        </p:nvSpPr>
        <p:spPr>
          <a:xfrm>
            <a:off x="6166110" y="1600200"/>
            <a:ext cx="4919472" cy="823912"/>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8"/>
          <p:cNvSpPr txBox="1">
            <a:spLocks noGrp="1"/>
          </p:cNvSpPr>
          <p:nvPr>
            <p:ph type="body" idx="4"/>
          </p:nvPr>
        </p:nvSpPr>
        <p:spPr>
          <a:xfrm>
            <a:off x="6166110" y="2424112"/>
            <a:ext cx="4919472" cy="3748088"/>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9"/>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9"/>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9"/>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9"/>
        <p:cNvGrpSpPr/>
        <p:nvPr/>
      </p:nvGrpSpPr>
      <p:grpSpPr>
        <a:xfrm>
          <a:off x="0" y="0"/>
          <a:ext cx="0" cy="0"/>
          <a:chOff x="0" y="0"/>
          <a:chExt cx="0" cy="0"/>
        </a:xfrm>
      </p:grpSpPr>
      <p:sp>
        <p:nvSpPr>
          <p:cNvPr id="90" name="Google Shape;90;p10"/>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8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0200" algn="l" rtl="0">
              <a:lnSpc>
                <a:spcPct val="9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marR="0" lvl="0" algn="l" rtl="0">
              <a:spcBef>
                <a:spcPts val="0"/>
              </a:spcBef>
              <a:spcAft>
                <a:spcPts val="0"/>
              </a:spcAft>
              <a:buSzPts val="1400"/>
              <a:buNone/>
              <a:defRPr sz="1200" b="0" i="0" u="none" strike="noStrike" cap="none">
                <a:solidFill>
                  <a:srgbClr val="3C363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marR="0" lvl="0" algn="ctr" rtl="0">
              <a:spcBef>
                <a:spcPts val="0"/>
              </a:spcBef>
              <a:spcAft>
                <a:spcPts val="0"/>
              </a:spcAft>
              <a:buSzPts val="1400"/>
              <a:buNone/>
              <a:defRPr sz="1200" b="0" i="0" u="none" strike="noStrike" cap="none">
                <a:solidFill>
                  <a:srgbClr val="3C363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200" b="0" i="0" u="none" strike="noStrike" cap="none">
                <a:solidFill>
                  <a:srgbClr val="3C3632"/>
                </a:solidFill>
                <a:latin typeface="Arial"/>
                <a:ea typeface="Arial"/>
                <a:cs typeface="Arial"/>
                <a:sym typeface="Arial"/>
              </a:defRPr>
            </a:lvl1pPr>
            <a:lvl2pPr marL="0" marR="0" lvl="1" indent="0" algn="r" rtl="0">
              <a:spcBef>
                <a:spcPts val="0"/>
              </a:spcBef>
              <a:buNone/>
              <a:defRPr sz="1200" b="0" i="0" u="none" strike="noStrike" cap="none">
                <a:solidFill>
                  <a:srgbClr val="3C3632"/>
                </a:solidFill>
                <a:latin typeface="Arial"/>
                <a:ea typeface="Arial"/>
                <a:cs typeface="Arial"/>
                <a:sym typeface="Arial"/>
              </a:defRPr>
            </a:lvl2pPr>
            <a:lvl3pPr marL="0" marR="0" lvl="2" indent="0" algn="r" rtl="0">
              <a:spcBef>
                <a:spcPts val="0"/>
              </a:spcBef>
              <a:buNone/>
              <a:defRPr sz="1200" b="0" i="0" u="none" strike="noStrike" cap="none">
                <a:solidFill>
                  <a:srgbClr val="3C3632"/>
                </a:solidFill>
                <a:latin typeface="Arial"/>
                <a:ea typeface="Arial"/>
                <a:cs typeface="Arial"/>
                <a:sym typeface="Arial"/>
              </a:defRPr>
            </a:lvl3pPr>
            <a:lvl4pPr marL="0" marR="0" lvl="3" indent="0" algn="r" rtl="0">
              <a:spcBef>
                <a:spcPts val="0"/>
              </a:spcBef>
              <a:buNone/>
              <a:defRPr sz="1200" b="0" i="0" u="none" strike="noStrike" cap="none">
                <a:solidFill>
                  <a:srgbClr val="3C3632"/>
                </a:solidFill>
                <a:latin typeface="Arial"/>
                <a:ea typeface="Arial"/>
                <a:cs typeface="Arial"/>
                <a:sym typeface="Arial"/>
              </a:defRPr>
            </a:lvl4pPr>
            <a:lvl5pPr marL="0" marR="0" lvl="4" indent="0" algn="r" rtl="0">
              <a:spcBef>
                <a:spcPts val="0"/>
              </a:spcBef>
              <a:buNone/>
              <a:defRPr sz="1200" b="0" i="0" u="none" strike="noStrike" cap="none">
                <a:solidFill>
                  <a:srgbClr val="3C3632"/>
                </a:solidFill>
                <a:latin typeface="Arial"/>
                <a:ea typeface="Arial"/>
                <a:cs typeface="Arial"/>
                <a:sym typeface="Arial"/>
              </a:defRPr>
            </a:lvl5pPr>
            <a:lvl6pPr marL="0" marR="0" lvl="5" indent="0" algn="r" rtl="0">
              <a:spcBef>
                <a:spcPts val="0"/>
              </a:spcBef>
              <a:buNone/>
              <a:defRPr sz="1200" b="0" i="0" u="none" strike="noStrike" cap="none">
                <a:solidFill>
                  <a:srgbClr val="3C3632"/>
                </a:solidFill>
                <a:latin typeface="Arial"/>
                <a:ea typeface="Arial"/>
                <a:cs typeface="Arial"/>
                <a:sym typeface="Arial"/>
              </a:defRPr>
            </a:lvl6pPr>
            <a:lvl7pPr marL="0" marR="0" lvl="6" indent="0" algn="r" rtl="0">
              <a:spcBef>
                <a:spcPts val="0"/>
              </a:spcBef>
              <a:buNone/>
              <a:defRPr sz="1200" b="0" i="0" u="none" strike="noStrike" cap="none">
                <a:solidFill>
                  <a:srgbClr val="3C3632"/>
                </a:solidFill>
                <a:latin typeface="Arial"/>
                <a:ea typeface="Arial"/>
                <a:cs typeface="Arial"/>
                <a:sym typeface="Arial"/>
              </a:defRPr>
            </a:lvl7pPr>
            <a:lvl8pPr marL="0" marR="0" lvl="7" indent="0" algn="r" rtl="0">
              <a:spcBef>
                <a:spcPts val="0"/>
              </a:spcBef>
              <a:buNone/>
              <a:defRPr sz="1200" b="0" i="0" u="none" strike="noStrike" cap="none">
                <a:solidFill>
                  <a:srgbClr val="3C3632"/>
                </a:solidFill>
                <a:latin typeface="Arial"/>
                <a:ea typeface="Arial"/>
                <a:cs typeface="Arial"/>
                <a:sym typeface="Arial"/>
              </a:defRPr>
            </a:lvl8pPr>
            <a:lvl9pPr marL="0" marR="0" lvl="8" indent="0" algn="r" rtl="0">
              <a:spcBef>
                <a:spcPts val="0"/>
              </a:spcBef>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1"/>
          <p:cNvGrpSpPr/>
          <p:nvPr/>
        </p:nvGrpSpPr>
        <p:grpSpPr>
          <a:xfrm>
            <a:off x="1103376" y="1219201"/>
            <a:ext cx="9985248" cy="84403"/>
            <a:chOff x="1073150" y="1219201"/>
            <a:chExt cx="10058400" cy="63125"/>
          </a:xfrm>
        </p:grpSpPr>
        <p:cxnSp>
          <p:nvCxnSpPr>
            <p:cNvPr id="16" name="Google Shape;16;p1"/>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7" name="Google Shape;17;p1"/>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estern.edu/news/author-sccomplished-sociologist-jay-macleod-visits-wester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drive.google.com/file/d/1aTUEx5vofWx4PKWIpqf319AQeZqhvWVq/view"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s://www.western.edu/news/author-sccomplished-sociologist-jay-macleod-visits-wester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drive.google.com/file/d/1SVbN6x6b5RkUHvZH83jtnty3R7P-7Dec/view"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a:spLocks noGrp="1"/>
          </p:cNvSpPr>
          <p:nvPr>
            <p:ph type="ctrTitle"/>
          </p:nvPr>
        </p:nvSpPr>
        <p:spPr>
          <a:xfrm>
            <a:off x="391250" y="2777200"/>
            <a:ext cx="6287400" cy="22197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2880"/>
              <a:buFont typeface="Arial"/>
              <a:buNone/>
            </a:pPr>
            <a:r>
              <a:rPr lang="en-US" sz="3180"/>
              <a:t>AIN’T NO MAKIN’ IT: </a:t>
            </a:r>
            <a:endParaRPr sz="3180"/>
          </a:p>
          <a:p>
            <a:pPr marL="0" lvl="0" indent="0" algn="l" rtl="0">
              <a:lnSpc>
                <a:spcPct val="90000"/>
              </a:lnSpc>
              <a:spcBef>
                <a:spcPts val="0"/>
              </a:spcBef>
              <a:spcAft>
                <a:spcPts val="0"/>
              </a:spcAft>
              <a:buClr>
                <a:schemeClr val="dk1"/>
              </a:buClr>
              <a:buSzPts val="2880"/>
              <a:buFont typeface="Arial"/>
              <a:buNone/>
            </a:pPr>
            <a:r>
              <a:rPr lang="en-US" sz="3180"/>
              <a:t>ASPIRATIONS AND ATTAINMENT IN A LOW-INCOME NEIGHBORHOOD</a:t>
            </a:r>
            <a:br>
              <a:rPr lang="en-US" sz="3180"/>
            </a:br>
            <a:endParaRPr sz="3180"/>
          </a:p>
          <a:p>
            <a:pPr marL="0" lvl="0" indent="0" algn="l" rtl="0">
              <a:lnSpc>
                <a:spcPct val="90000"/>
              </a:lnSpc>
              <a:spcBef>
                <a:spcPts val="0"/>
              </a:spcBef>
              <a:spcAft>
                <a:spcPts val="0"/>
              </a:spcAft>
              <a:buClr>
                <a:schemeClr val="dk1"/>
              </a:buClr>
              <a:buSzPts val="2880"/>
              <a:buFont typeface="Arial"/>
              <a:buNone/>
            </a:pPr>
            <a:r>
              <a:rPr lang="en-US" sz="3180"/>
              <a:t>JAY MACLEOD</a:t>
            </a:r>
            <a:br>
              <a:rPr lang="en-US" sz="3180"/>
            </a:br>
            <a:r>
              <a:rPr lang="en-US" sz="3180"/>
              <a:t>(2009)</a:t>
            </a:r>
            <a:endParaRPr sz="4700"/>
          </a:p>
        </p:txBody>
      </p:sp>
      <p:pic>
        <p:nvPicPr>
          <p:cNvPr id="121" name="Google Shape;121;p14"/>
          <p:cNvPicPr preferRelativeResize="0"/>
          <p:nvPr/>
        </p:nvPicPr>
        <p:blipFill rotWithShape="1">
          <a:blip r:embed="rId3">
            <a:alphaModFix/>
          </a:blip>
          <a:srcRect/>
          <a:stretch/>
        </p:blipFill>
        <p:spPr>
          <a:xfrm>
            <a:off x="7363400" y="1237125"/>
            <a:ext cx="3318125" cy="4383750"/>
          </a:xfrm>
          <a:prstGeom prst="rect">
            <a:avLst/>
          </a:prstGeom>
          <a:solidFill>
            <a:srgbClr val="FFFFFF"/>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1104900" y="76200"/>
            <a:ext cx="9980700" cy="1097100"/>
          </a:xfrm>
          <a:prstGeom prst="rect">
            <a:avLst/>
          </a:prstGeom>
        </p:spPr>
        <p:txBody>
          <a:bodyPr spcFirstLastPara="1" wrap="square" lIns="0" tIns="45700" rIns="0" bIns="45700" anchor="b" anchorCtr="0">
            <a:noAutofit/>
          </a:bodyPr>
          <a:lstStyle/>
          <a:p>
            <a:pPr marL="0" lvl="0" indent="0" algn="l" rtl="0">
              <a:spcBef>
                <a:spcPts val="0"/>
              </a:spcBef>
              <a:spcAft>
                <a:spcPts val="0"/>
              </a:spcAft>
              <a:buClr>
                <a:schemeClr val="dk1"/>
              </a:buClr>
              <a:buSzPts val="4400"/>
              <a:buFont typeface="Arial"/>
              <a:buNone/>
            </a:pPr>
            <a:r>
              <a:rPr lang="en-US" sz="2200"/>
              <a:t>DATA COLLECTION METHODS AND SAMPLING PROCEDURES</a:t>
            </a:r>
            <a:endParaRPr/>
          </a:p>
        </p:txBody>
      </p:sp>
      <p:sp>
        <p:nvSpPr>
          <p:cNvPr id="180" name="Google Shape;180;p23"/>
          <p:cNvSpPr txBox="1">
            <a:spLocks noGrp="1"/>
          </p:cNvSpPr>
          <p:nvPr>
            <p:ph type="body" idx="1"/>
          </p:nvPr>
        </p:nvSpPr>
        <p:spPr>
          <a:xfrm>
            <a:off x="1104150" y="1348900"/>
            <a:ext cx="9982200" cy="5107800"/>
          </a:xfrm>
          <a:prstGeom prst="rect">
            <a:avLst/>
          </a:prstGeom>
        </p:spPr>
        <p:txBody>
          <a:bodyPr spcFirstLastPara="1" wrap="square" lIns="0" tIns="45700" rIns="0" bIns="45700" anchor="t" anchorCtr="0">
            <a:noAutofit/>
          </a:bodyPr>
          <a:lstStyle/>
          <a:p>
            <a:pPr marL="0" lvl="0" indent="0" algn="l" rtl="0">
              <a:spcBef>
                <a:spcPts val="0"/>
              </a:spcBef>
              <a:spcAft>
                <a:spcPts val="0"/>
              </a:spcAft>
              <a:buClr>
                <a:schemeClr val="dk1"/>
              </a:buClr>
              <a:buSzPts val="1800"/>
              <a:buFont typeface="Arial"/>
              <a:buNone/>
            </a:pPr>
            <a:r>
              <a:rPr lang="en-US" b="1"/>
              <a:t>Data Collections Methods</a:t>
            </a:r>
            <a:endParaRPr b="1"/>
          </a:p>
          <a:p>
            <a:pPr marL="457200" lvl="0" indent="-368300" algn="l" rtl="0">
              <a:spcBef>
                <a:spcPts val="0"/>
              </a:spcBef>
              <a:spcAft>
                <a:spcPts val="0"/>
              </a:spcAft>
              <a:buSzPts val="2200"/>
              <a:buChar char="▪"/>
            </a:pPr>
            <a:r>
              <a:rPr lang="en-US" sz="2200"/>
              <a:t>Jay MacLeod immerses as a counselor in a youth program within the research site and also lived block away from the research site.</a:t>
            </a:r>
            <a:endParaRPr sz="2200"/>
          </a:p>
          <a:p>
            <a:pPr marL="457200" lvl="0" indent="-368300" algn="l" rtl="0">
              <a:spcBef>
                <a:spcPts val="0"/>
              </a:spcBef>
              <a:spcAft>
                <a:spcPts val="0"/>
              </a:spcAft>
              <a:buSzPts val="2200"/>
              <a:buChar char="▪"/>
            </a:pPr>
            <a:r>
              <a:rPr lang="en-US" sz="2200"/>
              <a:t>The data focus on the fifteen teenage boys who constitute the Brothers and the Hallway Hangers. Data was collected at all hours of the day and night.</a:t>
            </a:r>
            <a:endParaRPr sz="2200"/>
          </a:p>
          <a:p>
            <a:pPr marL="457200" lvl="0" indent="-368300" algn="l" rtl="0">
              <a:spcBef>
                <a:spcPts val="0"/>
              </a:spcBef>
              <a:spcAft>
                <a:spcPts val="0"/>
              </a:spcAft>
              <a:buSzPts val="2200"/>
              <a:buChar char="▪"/>
            </a:pPr>
            <a:r>
              <a:rPr lang="en-US" sz="2200"/>
              <a:t>Intensive 12 months of participant observation and series of  unstructured interviews for Part I and Part II of the study and Part III had thirteen new interviews which was conducted about twenty-five years after the first data collection.</a:t>
            </a:r>
            <a:endParaRPr sz="2200"/>
          </a:p>
          <a:p>
            <a:pPr marL="457200" lvl="0" indent="-368300" algn="l" rtl="0">
              <a:spcBef>
                <a:spcPts val="0"/>
              </a:spcBef>
              <a:spcAft>
                <a:spcPts val="0"/>
              </a:spcAft>
              <a:buSzPts val="2200"/>
              <a:buChar char="▪"/>
            </a:pPr>
            <a:r>
              <a:rPr lang="en-US" sz="2200"/>
              <a:t>Field notes, transcripts of taped, semi-structured interviews with each boy (individually and, on occasion, in groups)make up the main body of the data.</a:t>
            </a:r>
            <a:endParaRPr sz="2200"/>
          </a:p>
          <a:p>
            <a:pPr marL="1371600" lvl="0" indent="0" algn="l" rtl="0">
              <a:spcBef>
                <a:spcPts val="0"/>
              </a:spcBef>
              <a:spcAft>
                <a:spcPts val="0"/>
              </a:spcAft>
              <a:buNone/>
            </a:pPr>
            <a:endParaRPr sz="2200"/>
          </a:p>
          <a:p>
            <a:pPr marL="0" lvl="0" indent="0" algn="l" rtl="0">
              <a:spcBef>
                <a:spcPts val="0"/>
              </a:spcBef>
              <a:spcAft>
                <a:spcPts val="0"/>
              </a:spcAft>
              <a:buClr>
                <a:schemeClr val="dk2"/>
              </a:buClr>
              <a:buSzPts val="1100"/>
              <a:buFont typeface="Arial"/>
              <a:buNone/>
            </a:pPr>
            <a:r>
              <a:rPr lang="en-US" b="1"/>
              <a:t>Sampling Procedures</a:t>
            </a:r>
            <a:endParaRPr b="1"/>
          </a:p>
          <a:p>
            <a:pPr marL="457200" lvl="0" indent="-368300" algn="l" rtl="0">
              <a:spcBef>
                <a:spcPts val="0"/>
              </a:spcBef>
              <a:spcAft>
                <a:spcPts val="0"/>
              </a:spcAft>
              <a:buSzPts val="2200"/>
              <a:buChar char="▪"/>
            </a:pPr>
            <a:r>
              <a:rPr lang="en-US" sz="2200"/>
              <a:t>The researcher  used a convenient sampling. As a counselor to the participants (Freddie, Slick, Steve, etc), the researcher lived blocks away and working as a youth counselor making his subject conveniently recruited into the study.</a:t>
            </a:r>
            <a:endParaRPr sz="1800"/>
          </a:p>
          <a:p>
            <a:pPr marL="0" lvl="0" indent="0" algn="l" rtl="0">
              <a:spcBef>
                <a:spcPts val="18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1104899" y="2971806"/>
            <a:ext cx="10071099" cy="168415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a:t>DATA ANALYSIS METHODS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1104900" y="76200"/>
            <a:ext cx="9980700" cy="1097100"/>
          </a:xfrm>
          <a:prstGeom prst="rect">
            <a:avLst/>
          </a:prstGeom>
        </p:spPr>
        <p:txBody>
          <a:bodyPr spcFirstLastPara="1" wrap="square" lIns="0" tIns="45700" rIns="0" bIns="45700" anchor="b" anchorCtr="0">
            <a:noAutofit/>
          </a:bodyPr>
          <a:lstStyle/>
          <a:p>
            <a:pPr marL="0" lvl="0" indent="0" algn="l" rtl="0">
              <a:spcBef>
                <a:spcPts val="0"/>
              </a:spcBef>
              <a:spcAft>
                <a:spcPts val="0"/>
              </a:spcAft>
              <a:buNone/>
            </a:pPr>
            <a:r>
              <a:rPr lang="en-US"/>
              <a:t>Data Analysis Methods</a:t>
            </a:r>
            <a:endParaRPr/>
          </a:p>
        </p:txBody>
      </p:sp>
      <p:sp>
        <p:nvSpPr>
          <p:cNvPr id="192" name="Google Shape;192;p25"/>
          <p:cNvSpPr txBox="1">
            <a:spLocks noGrp="1"/>
          </p:cNvSpPr>
          <p:nvPr>
            <p:ph type="body" idx="1"/>
          </p:nvPr>
        </p:nvSpPr>
        <p:spPr>
          <a:xfrm>
            <a:off x="1161975" y="1135250"/>
            <a:ext cx="10851600" cy="5118900"/>
          </a:xfrm>
          <a:prstGeom prst="rect">
            <a:avLst/>
          </a:prstGeom>
        </p:spPr>
        <p:txBody>
          <a:bodyPr spcFirstLastPara="1" wrap="square" lIns="0" tIns="45700" rIns="0" bIns="45700" anchor="t" anchorCtr="0">
            <a:noAutofit/>
          </a:bodyPr>
          <a:lstStyle/>
          <a:p>
            <a:pPr marL="0" lvl="0" indent="0" algn="l" rtl="0">
              <a:spcBef>
                <a:spcPts val="1800"/>
              </a:spcBef>
              <a:spcAft>
                <a:spcPts val="0"/>
              </a:spcAft>
              <a:buClr>
                <a:schemeClr val="dk2"/>
              </a:buClr>
              <a:buSzPts val="1100"/>
              <a:buFont typeface="Arial"/>
              <a:buNone/>
            </a:pPr>
            <a:r>
              <a:rPr lang="en-US" sz="2100" b="1"/>
              <a:t>Constant Comparative Method</a:t>
            </a:r>
            <a:endParaRPr sz="2100" b="1"/>
          </a:p>
          <a:p>
            <a:pPr marL="0" lvl="0" indent="0" algn="l" rtl="0">
              <a:spcBef>
                <a:spcPts val="1800"/>
              </a:spcBef>
              <a:spcAft>
                <a:spcPts val="0"/>
              </a:spcAft>
              <a:buNone/>
            </a:pPr>
            <a:r>
              <a:rPr lang="en-US"/>
              <a:t>Multi-data sources</a:t>
            </a:r>
            <a:endParaRPr/>
          </a:p>
          <a:p>
            <a:pPr marL="914400" lvl="0" indent="-342900" algn="l" rtl="0">
              <a:spcBef>
                <a:spcPts val="1800"/>
              </a:spcBef>
              <a:spcAft>
                <a:spcPts val="0"/>
              </a:spcAft>
              <a:buSzPts val="1800"/>
              <a:buChar char="▪"/>
            </a:pPr>
            <a:r>
              <a:rPr lang="en-US"/>
              <a:t>Hallway Hangers </a:t>
            </a:r>
            <a:endParaRPr/>
          </a:p>
          <a:p>
            <a:pPr marL="914400" lvl="0" indent="-342900" algn="l" rtl="0">
              <a:spcBef>
                <a:spcPts val="0"/>
              </a:spcBef>
              <a:spcAft>
                <a:spcPts val="0"/>
              </a:spcAft>
              <a:buSzPts val="1800"/>
              <a:buChar char="▪"/>
            </a:pPr>
            <a:r>
              <a:rPr lang="en-US"/>
              <a:t>Brothers</a:t>
            </a:r>
            <a:endParaRPr/>
          </a:p>
          <a:p>
            <a:pPr marL="0" lvl="0" indent="0" algn="l" rtl="0">
              <a:spcBef>
                <a:spcPts val="1800"/>
              </a:spcBef>
              <a:spcAft>
                <a:spcPts val="0"/>
              </a:spcAft>
              <a:buNone/>
            </a:pPr>
            <a:r>
              <a:rPr lang="en-US"/>
              <a:t>Examines data for key issues, events, categories, and themes of focus</a:t>
            </a:r>
            <a:endParaRPr/>
          </a:p>
          <a:p>
            <a:pPr marL="0" lvl="0" indent="0" algn="l" rtl="0">
              <a:spcBef>
                <a:spcPts val="1800"/>
              </a:spcBef>
              <a:spcAft>
                <a:spcPts val="0"/>
              </a:spcAft>
              <a:buNone/>
            </a:pPr>
            <a:r>
              <a:rPr lang="en-US"/>
              <a:t>Collects more data that show more incidents of the focused themes</a:t>
            </a:r>
            <a:endParaRPr/>
          </a:p>
          <a:p>
            <a:pPr marL="457200" lvl="0" indent="-342900" algn="l" rtl="0">
              <a:spcBef>
                <a:spcPts val="1800"/>
              </a:spcBef>
              <a:spcAft>
                <a:spcPts val="0"/>
              </a:spcAft>
              <a:buSzPts val="1800"/>
              <a:buChar char="▪"/>
            </a:pPr>
            <a:r>
              <a:rPr lang="en-US"/>
              <a:t>Looking for diversity within the themes.</a:t>
            </a:r>
            <a:endParaRPr/>
          </a:p>
          <a:p>
            <a:pPr marL="0" lvl="0" indent="0" algn="l" rtl="0">
              <a:spcBef>
                <a:spcPts val="1800"/>
              </a:spcBef>
              <a:spcAft>
                <a:spcPts val="0"/>
              </a:spcAft>
              <a:buNone/>
            </a:pPr>
            <a:r>
              <a:rPr lang="en-US"/>
              <a:t>Continued this same analysis over a relatively long period of time</a:t>
            </a:r>
            <a:endParaRPr/>
          </a:p>
          <a:p>
            <a:pPr marL="0" lvl="0" indent="0" algn="l" rtl="0">
              <a:spcBef>
                <a:spcPts val="1800"/>
              </a:spcBef>
              <a:spcAft>
                <a:spcPts val="0"/>
              </a:spcAft>
              <a:buNone/>
            </a:pPr>
            <a:r>
              <a:rPr lang="en-US"/>
              <a:t>Multiple sites</a:t>
            </a:r>
            <a:endParaRPr/>
          </a:p>
          <a:p>
            <a:pPr marL="457200" lvl="0" indent="-342900" algn="l" rtl="0">
              <a:spcBef>
                <a:spcPts val="1800"/>
              </a:spcBef>
              <a:spcAft>
                <a:spcPts val="0"/>
              </a:spcAft>
              <a:buSzPts val="1800"/>
              <a:buChar char="▪"/>
            </a:pPr>
            <a:r>
              <a:rPr lang="en-US"/>
              <a:t>Clarendon Heights (first part of study)</a:t>
            </a:r>
            <a:endParaRPr/>
          </a:p>
          <a:p>
            <a:pPr marL="457200" lvl="0" indent="-342900" algn="l" rtl="0">
              <a:spcBef>
                <a:spcPts val="0"/>
              </a:spcBef>
              <a:spcAft>
                <a:spcPts val="0"/>
              </a:spcAft>
              <a:buSzPts val="1800"/>
              <a:buChar char="▪"/>
            </a:pPr>
            <a:r>
              <a:rPr lang="en-US"/>
              <a:t>Clarendon Heights, residences, jails, other locations (second and third part)</a:t>
            </a:r>
            <a:endParaRPr/>
          </a:p>
          <a:p>
            <a:pPr marL="0" lvl="0" indent="0" algn="l" rtl="0">
              <a:spcBef>
                <a:spcPts val="18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1104899" y="2971806"/>
            <a:ext cx="10071000" cy="1684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a:t>SUBJECTIVITY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2800"/>
              <a:buFont typeface="Arial"/>
              <a:buNone/>
            </a:pPr>
            <a:r>
              <a:rPr lang="en-US"/>
              <a:t>Subjectivity: Researcher’s Feelings, Opinions and Preferences</a:t>
            </a:r>
            <a:endParaRPr/>
          </a:p>
        </p:txBody>
      </p:sp>
      <p:sp>
        <p:nvSpPr>
          <p:cNvPr id="203" name="Google Shape;203;p27"/>
          <p:cNvSpPr txBox="1">
            <a:spLocks noGrp="1"/>
          </p:cNvSpPr>
          <p:nvPr>
            <p:ph type="body" idx="1"/>
          </p:nvPr>
        </p:nvSpPr>
        <p:spPr>
          <a:xfrm>
            <a:off x="1104900" y="1600200"/>
            <a:ext cx="7987200" cy="4572000"/>
          </a:xfrm>
          <a:prstGeom prst="rect">
            <a:avLst/>
          </a:prstGeom>
          <a:noFill/>
          <a:ln>
            <a:noFill/>
          </a:ln>
        </p:spPr>
        <p:txBody>
          <a:bodyPr spcFirstLastPara="1" wrap="square" lIns="0" tIns="45700" rIns="0" bIns="45700" anchor="t" anchorCtr="0">
            <a:noAutofit/>
          </a:bodyPr>
          <a:lstStyle/>
          <a:p>
            <a:pPr marL="457200" lvl="0" indent="-355600" algn="l" rtl="0">
              <a:lnSpc>
                <a:spcPct val="90000"/>
              </a:lnSpc>
              <a:spcBef>
                <a:spcPts val="0"/>
              </a:spcBef>
              <a:spcAft>
                <a:spcPts val="0"/>
              </a:spcAft>
              <a:buSzPts val="2000"/>
              <a:buChar char="▪"/>
            </a:pPr>
            <a:r>
              <a:rPr lang="en-US" sz="2200"/>
              <a:t>Who is Jay MacLeod?</a:t>
            </a:r>
            <a:endParaRPr sz="2200"/>
          </a:p>
          <a:p>
            <a:pPr marL="914400" lvl="1" indent="-355600" algn="l" rtl="0">
              <a:lnSpc>
                <a:spcPct val="90000"/>
              </a:lnSpc>
              <a:spcBef>
                <a:spcPts val="0"/>
              </a:spcBef>
              <a:spcAft>
                <a:spcPts val="0"/>
              </a:spcAft>
              <a:buSzPts val="2000"/>
              <a:buChar char="▪"/>
            </a:pPr>
            <a:r>
              <a:rPr lang="en-US" sz="1800"/>
              <a:t>Childhood: rural New Hampshire, in a lower middle class family</a:t>
            </a:r>
            <a:endParaRPr sz="1800"/>
          </a:p>
          <a:p>
            <a:pPr marL="914400" lvl="1" indent="-355600" algn="l" rtl="0">
              <a:lnSpc>
                <a:spcPct val="90000"/>
              </a:lnSpc>
              <a:spcBef>
                <a:spcPts val="0"/>
              </a:spcBef>
              <a:spcAft>
                <a:spcPts val="0"/>
              </a:spcAft>
              <a:buSzPts val="2000"/>
              <a:buChar char="▪"/>
            </a:pPr>
            <a:r>
              <a:rPr lang="en-US" sz="1800"/>
              <a:t>Education: Harvard BS in Sociology, Oxford University Rhodes Scholar </a:t>
            </a:r>
            <a:endParaRPr sz="1800"/>
          </a:p>
          <a:p>
            <a:pPr marL="1371600" lvl="2" indent="-355600" algn="l" rtl="0">
              <a:lnSpc>
                <a:spcPct val="90000"/>
              </a:lnSpc>
              <a:spcBef>
                <a:spcPts val="0"/>
              </a:spcBef>
              <a:spcAft>
                <a:spcPts val="0"/>
              </a:spcAft>
              <a:buSzPts val="2000"/>
              <a:buChar char="▪"/>
            </a:pPr>
            <a:r>
              <a:rPr lang="en-US" sz="1600"/>
              <a:t>conducted his research for </a:t>
            </a:r>
            <a:r>
              <a:rPr lang="en-US" sz="1600" i="1"/>
              <a:t>Ain’t No Makin’ </a:t>
            </a:r>
            <a:r>
              <a:rPr lang="en-US" sz="1600"/>
              <a:t>It in Boston, after working with a youth program</a:t>
            </a:r>
            <a:endParaRPr sz="1600"/>
          </a:p>
          <a:p>
            <a:pPr marL="914400" lvl="1" indent="-355600" algn="l" rtl="0">
              <a:spcBef>
                <a:spcPts val="0"/>
              </a:spcBef>
              <a:spcAft>
                <a:spcPts val="0"/>
              </a:spcAft>
              <a:buSzPts val="2000"/>
              <a:buChar char="▪"/>
            </a:pPr>
            <a:r>
              <a:rPr lang="en-US" sz="1800"/>
              <a:t>Returned to conduct follow-up interviews with Hallway Hangers and the Brothers </a:t>
            </a:r>
            <a:endParaRPr sz="1800"/>
          </a:p>
          <a:p>
            <a:pPr marL="914400" lvl="1" indent="-355600" algn="l" rtl="0">
              <a:lnSpc>
                <a:spcPct val="90000"/>
              </a:lnSpc>
              <a:spcBef>
                <a:spcPts val="0"/>
              </a:spcBef>
              <a:spcAft>
                <a:spcPts val="0"/>
              </a:spcAft>
              <a:buSzPts val="2000"/>
              <a:buChar char="▪"/>
            </a:pPr>
            <a:r>
              <a:rPr lang="en-US" sz="1800"/>
              <a:t>Social activist: Community Organizer in Rural Mississippi</a:t>
            </a:r>
            <a:endParaRPr sz="1800"/>
          </a:p>
          <a:p>
            <a:pPr marL="1371600" lvl="2" indent="-355600" algn="l" rtl="0">
              <a:lnSpc>
                <a:spcPct val="90000"/>
              </a:lnSpc>
              <a:spcBef>
                <a:spcPts val="0"/>
              </a:spcBef>
              <a:spcAft>
                <a:spcPts val="0"/>
              </a:spcAft>
              <a:buSzPts val="2000"/>
              <a:buChar char="▪"/>
            </a:pPr>
            <a:r>
              <a:rPr lang="en-US" sz="1600"/>
              <a:t>used his research findings in work with youths</a:t>
            </a:r>
            <a:endParaRPr sz="1600"/>
          </a:p>
          <a:p>
            <a:pPr marL="914400" lvl="1" indent="-355600" algn="l" rtl="0">
              <a:spcBef>
                <a:spcPts val="0"/>
              </a:spcBef>
              <a:spcAft>
                <a:spcPts val="0"/>
              </a:spcAft>
              <a:buSzPts val="2000"/>
              <a:buChar char="▪"/>
            </a:pPr>
            <a:r>
              <a:rPr lang="en-US" sz="1800"/>
              <a:t>Ordained Anglican priest</a:t>
            </a:r>
            <a:endParaRPr sz="1800"/>
          </a:p>
          <a:p>
            <a:pPr marL="457200" lvl="0" indent="0" algn="l" rtl="0">
              <a:lnSpc>
                <a:spcPct val="90000"/>
              </a:lnSpc>
              <a:spcBef>
                <a:spcPts val="0"/>
              </a:spcBef>
              <a:spcAft>
                <a:spcPts val="0"/>
              </a:spcAft>
              <a:buNone/>
            </a:pPr>
            <a:endParaRPr/>
          </a:p>
        </p:txBody>
      </p:sp>
      <p:pic>
        <p:nvPicPr>
          <p:cNvPr id="204" name="Google Shape;204;p27"/>
          <p:cNvPicPr preferRelativeResize="0"/>
          <p:nvPr/>
        </p:nvPicPr>
        <p:blipFill>
          <a:blip r:embed="rId3">
            <a:alphaModFix/>
          </a:blip>
          <a:stretch>
            <a:fillRect/>
          </a:stretch>
        </p:blipFill>
        <p:spPr>
          <a:xfrm>
            <a:off x="9676525" y="1679875"/>
            <a:ext cx="2189900" cy="2367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1104900" y="76200"/>
            <a:ext cx="9980700" cy="10971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2800"/>
              <a:buFont typeface="Arial"/>
              <a:buNone/>
            </a:pPr>
            <a:r>
              <a:rPr lang="en-US"/>
              <a:t>Subjectivity: Researcher’s Feelings, Opinions and Preferences</a:t>
            </a:r>
            <a:endParaRPr/>
          </a:p>
        </p:txBody>
      </p:sp>
      <p:sp>
        <p:nvSpPr>
          <p:cNvPr id="210" name="Google Shape;210;p28"/>
          <p:cNvSpPr txBox="1">
            <a:spLocks noGrp="1"/>
          </p:cNvSpPr>
          <p:nvPr>
            <p:ph type="body" idx="1"/>
          </p:nvPr>
        </p:nvSpPr>
        <p:spPr>
          <a:xfrm>
            <a:off x="1104900" y="1600200"/>
            <a:ext cx="8740500" cy="5154000"/>
          </a:xfrm>
          <a:prstGeom prst="rect">
            <a:avLst/>
          </a:prstGeom>
          <a:noFill/>
          <a:ln>
            <a:noFill/>
          </a:ln>
        </p:spPr>
        <p:txBody>
          <a:bodyPr spcFirstLastPara="1" wrap="square" lIns="0" tIns="45700" rIns="0" bIns="45700" anchor="t" anchorCtr="0">
            <a:noAutofit/>
          </a:bodyPr>
          <a:lstStyle/>
          <a:p>
            <a:pPr marL="457200" lvl="0" indent="-355600" algn="l" rtl="0">
              <a:spcBef>
                <a:spcPts val="0"/>
              </a:spcBef>
              <a:spcAft>
                <a:spcPts val="0"/>
              </a:spcAft>
              <a:buSzPts val="2000"/>
              <a:buChar char="▪"/>
            </a:pPr>
            <a:r>
              <a:rPr lang="en-US" sz="2200"/>
              <a:t>Feelings and Opinions</a:t>
            </a:r>
            <a:endParaRPr sz="2200"/>
          </a:p>
          <a:p>
            <a:pPr marL="914400" lvl="1" indent="-355600" algn="l" rtl="0">
              <a:spcBef>
                <a:spcPts val="0"/>
              </a:spcBef>
              <a:spcAft>
                <a:spcPts val="0"/>
              </a:spcAft>
              <a:buSzPts val="2000"/>
              <a:buChar char="▪"/>
            </a:pPr>
            <a:r>
              <a:rPr lang="en-US" sz="1800"/>
              <a:t>Based on interview with 14-18 year old boys believes that poverty is a result of societal structure in the US and NOT laziness, lack of willpower or personal moral failure</a:t>
            </a:r>
            <a:endParaRPr sz="1800"/>
          </a:p>
          <a:p>
            <a:pPr marL="914400" lvl="1" indent="-355600" algn="l" rtl="0">
              <a:spcBef>
                <a:spcPts val="0"/>
              </a:spcBef>
              <a:spcAft>
                <a:spcPts val="0"/>
              </a:spcAft>
              <a:buSzPts val="2000"/>
              <a:buChar char="▪"/>
            </a:pPr>
            <a:r>
              <a:rPr lang="en-US" sz="1800"/>
              <a:t>Supports his ideas with sociological theory of Social Reproduction and Structuralism</a:t>
            </a:r>
            <a:endParaRPr sz="1800"/>
          </a:p>
          <a:p>
            <a:pPr marL="1371600" lvl="2" indent="-342900" algn="l" rtl="0">
              <a:spcBef>
                <a:spcPts val="0"/>
              </a:spcBef>
              <a:spcAft>
                <a:spcPts val="0"/>
              </a:spcAft>
              <a:buSzPts val="1800"/>
              <a:buChar char="▪"/>
            </a:pPr>
            <a:r>
              <a:rPr lang="en-US" sz="1800"/>
              <a:t>cultural capital and linguistic codes</a:t>
            </a:r>
            <a:endParaRPr sz="1800"/>
          </a:p>
          <a:p>
            <a:pPr marL="914400" lvl="1" indent="-355600" algn="l" rtl="0">
              <a:spcBef>
                <a:spcPts val="0"/>
              </a:spcBef>
              <a:spcAft>
                <a:spcPts val="0"/>
              </a:spcAft>
              <a:buSzPts val="2000"/>
              <a:buChar char="▪"/>
            </a:pPr>
            <a:r>
              <a:rPr lang="en-US" sz="1800"/>
              <a:t>“The American Dream hides social inequalities.”</a:t>
            </a:r>
            <a:endParaRPr sz="1800"/>
          </a:p>
          <a:p>
            <a:pPr marL="1371600" lvl="2" indent="-355600" algn="l" rtl="0">
              <a:spcBef>
                <a:spcPts val="0"/>
              </a:spcBef>
              <a:spcAft>
                <a:spcPts val="0"/>
              </a:spcAft>
              <a:buSzPts val="2000"/>
              <a:buChar char="▪"/>
            </a:pPr>
            <a:r>
              <a:rPr lang="en-US" sz="1600"/>
              <a:t>revealed that stereotypes were not reality, need to unlearn assumptions</a:t>
            </a:r>
            <a:endParaRPr sz="1600"/>
          </a:p>
          <a:p>
            <a:pPr marL="1371600" lvl="2" indent="-342900" algn="l" rtl="0">
              <a:lnSpc>
                <a:spcPct val="100000"/>
              </a:lnSpc>
              <a:spcBef>
                <a:spcPts val="0"/>
              </a:spcBef>
              <a:spcAft>
                <a:spcPts val="0"/>
              </a:spcAft>
              <a:buSzPts val="1800"/>
              <a:buChar char="▪"/>
            </a:pPr>
            <a:r>
              <a:rPr lang="en-US" sz="1300" u="sng">
                <a:solidFill>
                  <a:schemeClr val="hlink"/>
                </a:solidFill>
                <a:hlinkClick r:id="rId3"/>
              </a:rPr>
              <a:t>https://www.western.edu/news/author-sccomplished-sociologist-jay-macleod-visits-western</a:t>
            </a:r>
            <a:r>
              <a:rPr lang="en-US" sz="1600"/>
              <a:t> 14:15 - 15:17</a:t>
            </a:r>
            <a:endParaRPr sz="1600"/>
          </a:p>
          <a:p>
            <a:pPr marL="1371600" lvl="0" indent="0" algn="l" rtl="0">
              <a:lnSpc>
                <a:spcPct val="100000"/>
              </a:lnSpc>
              <a:spcBef>
                <a:spcPts val="0"/>
              </a:spcBef>
              <a:spcAft>
                <a:spcPts val="0"/>
              </a:spcAft>
              <a:buNone/>
            </a:pPr>
            <a:endParaRPr sz="2200"/>
          </a:p>
          <a:p>
            <a:pPr marL="457200" lvl="0" indent="0" algn="l" rtl="0">
              <a:lnSpc>
                <a:spcPct val="100000"/>
              </a:lnSpc>
              <a:spcBef>
                <a:spcPts val="0"/>
              </a:spcBef>
              <a:spcAft>
                <a:spcPts val="0"/>
              </a:spcAft>
              <a:buNone/>
            </a:pPr>
            <a:endParaRPr sz="1800"/>
          </a:p>
          <a:p>
            <a:pPr marL="457200" lvl="0" indent="0" algn="l" rtl="0">
              <a:lnSpc>
                <a:spcPct val="90000"/>
              </a:lnSpc>
              <a:spcBef>
                <a:spcPts val="0"/>
              </a:spcBef>
              <a:spcAft>
                <a:spcPts val="0"/>
              </a:spcAft>
              <a:buNone/>
            </a:pPr>
            <a:endParaRPr/>
          </a:p>
        </p:txBody>
      </p:sp>
      <p:pic>
        <p:nvPicPr>
          <p:cNvPr id="211" name="Google Shape;211;p28"/>
          <p:cNvPicPr preferRelativeResize="0"/>
          <p:nvPr/>
        </p:nvPicPr>
        <p:blipFill>
          <a:blip r:embed="rId4">
            <a:alphaModFix/>
          </a:blip>
          <a:stretch>
            <a:fillRect/>
          </a:stretch>
        </p:blipFill>
        <p:spPr>
          <a:xfrm>
            <a:off x="9911200" y="1446050"/>
            <a:ext cx="2182650" cy="2359625"/>
          </a:xfrm>
          <a:prstGeom prst="rect">
            <a:avLst/>
          </a:prstGeom>
          <a:noFill/>
          <a:ln>
            <a:noFill/>
          </a:ln>
        </p:spPr>
      </p:pic>
      <p:pic>
        <p:nvPicPr>
          <p:cNvPr id="212" name="Google Shape;212;p28" title="14-15.mp4">
            <a:hlinkClick r:id="rId5"/>
          </p:cNvPr>
          <p:cNvPicPr preferRelativeResize="0"/>
          <p:nvPr/>
        </p:nvPicPr>
        <p:blipFill>
          <a:blip r:embed="rId6">
            <a:alphaModFix/>
          </a:blip>
          <a:stretch>
            <a:fillRect/>
          </a:stretch>
        </p:blipFill>
        <p:spPr>
          <a:xfrm>
            <a:off x="3427246" y="4394575"/>
            <a:ext cx="4759825" cy="2359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1104900" y="76200"/>
            <a:ext cx="9980700" cy="10971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2800"/>
              <a:buFont typeface="Arial"/>
              <a:buNone/>
            </a:pPr>
            <a:r>
              <a:rPr lang="en-US"/>
              <a:t>Subjectivity: Researcher’s Feelings, Opinions and Preferences</a:t>
            </a:r>
            <a:endParaRPr/>
          </a:p>
        </p:txBody>
      </p:sp>
      <p:sp>
        <p:nvSpPr>
          <p:cNvPr id="218" name="Google Shape;218;p29"/>
          <p:cNvSpPr txBox="1">
            <a:spLocks noGrp="1"/>
          </p:cNvSpPr>
          <p:nvPr>
            <p:ph type="body" idx="1"/>
          </p:nvPr>
        </p:nvSpPr>
        <p:spPr>
          <a:xfrm>
            <a:off x="1104900" y="1265650"/>
            <a:ext cx="8740500" cy="5154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endParaRPr sz="2200"/>
          </a:p>
          <a:p>
            <a:pPr marL="457200" lvl="0" indent="-355600" algn="l" rtl="0">
              <a:lnSpc>
                <a:spcPct val="100000"/>
              </a:lnSpc>
              <a:spcBef>
                <a:spcPts val="0"/>
              </a:spcBef>
              <a:spcAft>
                <a:spcPts val="0"/>
              </a:spcAft>
              <a:buSzPts val="2000"/>
              <a:buChar char="▪"/>
            </a:pPr>
            <a:r>
              <a:rPr lang="en-US" sz="2200"/>
              <a:t>Preferences on Social Activism</a:t>
            </a:r>
            <a:endParaRPr sz="2200"/>
          </a:p>
          <a:p>
            <a:pPr marL="914400" lvl="1" indent="-355600" algn="l" rtl="0">
              <a:lnSpc>
                <a:spcPct val="100000"/>
              </a:lnSpc>
              <a:spcBef>
                <a:spcPts val="0"/>
              </a:spcBef>
              <a:spcAft>
                <a:spcPts val="0"/>
              </a:spcAft>
              <a:buSzPts val="2000"/>
              <a:buChar char="▪"/>
            </a:pPr>
            <a:r>
              <a:rPr lang="en-US" sz="1800"/>
              <a:t>Does not attempt to convince people of position</a:t>
            </a:r>
            <a:endParaRPr sz="1800"/>
          </a:p>
          <a:p>
            <a:pPr marL="914400" lvl="1" indent="-355600" algn="l" rtl="0">
              <a:lnSpc>
                <a:spcPct val="100000"/>
              </a:lnSpc>
              <a:spcBef>
                <a:spcPts val="0"/>
              </a:spcBef>
              <a:spcAft>
                <a:spcPts val="0"/>
              </a:spcAft>
              <a:buSzPts val="2000"/>
              <a:buChar char="▪"/>
            </a:pPr>
            <a:r>
              <a:rPr lang="en-US" sz="1800"/>
              <a:t>Creates opportunities for different social classes to interact and understand</a:t>
            </a:r>
            <a:endParaRPr sz="1800"/>
          </a:p>
          <a:p>
            <a:pPr marL="914400" lvl="1" indent="-342900" algn="l" rtl="0">
              <a:lnSpc>
                <a:spcPct val="100000"/>
              </a:lnSpc>
              <a:spcBef>
                <a:spcPts val="0"/>
              </a:spcBef>
              <a:spcAft>
                <a:spcPts val="0"/>
              </a:spcAft>
              <a:buSzPts val="1800"/>
              <a:buChar char="▪"/>
            </a:pPr>
            <a:r>
              <a:rPr lang="en-US" sz="1300" u="sng">
                <a:solidFill>
                  <a:schemeClr val="hlink"/>
                </a:solidFill>
                <a:hlinkClick r:id="rId3"/>
              </a:rPr>
              <a:t>https://www.western.edu/news/author-sccomplished-sociologist-jay-macleod-visits-western</a:t>
            </a:r>
            <a:r>
              <a:rPr lang="en-US" sz="1800"/>
              <a:t> 26:55 - 28:10</a:t>
            </a:r>
            <a:endParaRPr sz="1800"/>
          </a:p>
          <a:p>
            <a:pPr marL="457200" lvl="0" indent="0" algn="l" rtl="0">
              <a:lnSpc>
                <a:spcPct val="90000"/>
              </a:lnSpc>
              <a:spcBef>
                <a:spcPts val="0"/>
              </a:spcBef>
              <a:spcAft>
                <a:spcPts val="0"/>
              </a:spcAft>
              <a:buNone/>
            </a:pPr>
            <a:endParaRPr/>
          </a:p>
        </p:txBody>
      </p:sp>
      <p:pic>
        <p:nvPicPr>
          <p:cNvPr id="219" name="Google Shape;219;p29"/>
          <p:cNvPicPr preferRelativeResize="0"/>
          <p:nvPr/>
        </p:nvPicPr>
        <p:blipFill>
          <a:blip r:embed="rId4">
            <a:alphaModFix/>
          </a:blip>
          <a:stretch>
            <a:fillRect/>
          </a:stretch>
        </p:blipFill>
        <p:spPr>
          <a:xfrm>
            <a:off x="9911200" y="1446050"/>
            <a:ext cx="2182650" cy="2359625"/>
          </a:xfrm>
          <a:prstGeom prst="rect">
            <a:avLst/>
          </a:prstGeom>
          <a:noFill/>
          <a:ln>
            <a:noFill/>
          </a:ln>
        </p:spPr>
      </p:pic>
      <p:pic>
        <p:nvPicPr>
          <p:cNvPr id="220" name="Google Shape;220;p29" title="26-28.mp4">
            <a:hlinkClick r:id="rId5"/>
          </p:cNvPr>
          <p:cNvPicPr preferRelativeResize="0"/>
          <p:nvPr/>
        </p:nvPicPr>
        <p:blipFill>
          <a:blip r:embed="rId6">
            <a:alphaModFix/>
          </a:blip>
          <a:stretch>
            <a:fillRect/>
          </a:stretch>
        </p:blipFill>
        <p:spPr>
          <a:xfrm>
            <a:off x="2484750" y="3200525"/>
            <a:ext cx="5834400" cy="3518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1104899" y="2971806"/>
            <a:ext cx="10071000" cy="1684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a:t>FINDINGS/CONCLUSIONS AND CRITIQUES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2800"/>
              <a:buFont typeface="Arial"/>
              <a:buNone/>
            </a:pPr>
            <a:r>
              <a:rPr lang="en-US"/>
              <a:t>Findings / Conclusions</a:t>
            </a:r>
            <a:endParaRPr/>
          </a:p>
        </p:txBody>
      </p:sp>
      <p:sp>
        <p:nvSpPr>
          <p:cNvPr id="231" name="Google Shape;231;p31"/>
          <p:cNvSpPr txBox="1">
            <a:spLocks noGrp="1"/>
          </p:cNvSpPr>
          <p:nvPr>
            <p:ph type="body" idx="1"/>
          </p:nvPr>
        </p:nvSpPr>
        <p:spPr>
          <a:xfrm>
            <a:off x="1104900" y="1600200"/>
            <a:ext cx="10076100" cy="4572000"/>
          </a:xfrm>
          <a:prstGeom prst="rect">
            <a:avLst/>
          </a:prstGeom>
          <a:noFill/>
          <a:ln>
            <a:noFill/>
          </a:ln>
        </p:spPr>
        <p:txBody>
          <a:bodyPr spcFirstLastPara="1" wrap="square" lIns="0" tIns="45700" rIns="0" bIns="45700" anchor="t" anchorCtr="0">
            <a:noAutofit/>
          </a:bodyPr>
          <a:lstStyle/>
          <a:p>
            <a:pPr marL="457200" lvl="0" indent="-342900" algn="l" rtl="0">
              <a:spcBef>
                <a:spcPts val="0"/>
              </a:spcBef>
              <a:spcAft>
                <a:spcPts val="0"/>
              </a:spcAft>
              <a:buSzPts val="1800"/>
              <a:buChar char="▪"/>
            </a:pPr>
            <a:r>
              <a:rPr lang="en-US"/>
              <a:t>MacLeod’s subjectivity is shaped by his background, his interest, his desire to understand and provide a new perspective for poor youth and the middle class.</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Ideally hoping to foster understanding and to change preconceived ideas for both.</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MacLeod links how the social reproduction theories differ in the idea of deterministic theory and the role individual autonomy.  He forges the argument about how inequality is created and sustained.</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MacLeod helps the readers identify the causes of underachievement “leveled aspirations” in impoverished areas.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2800"/>
              <a:buFont typeface="Arial"/>
              <a:buNone/>
            </a:pPr>
            <a:r>
              <a:rPr lang="en-US"/>
              <a:t>Personal Reactions/Critique </a:t>
            </a:r>
            <a:endParaRPr/>
          </a:p>
        </p:txBody>
      </p:sp>
      <p:sp>
        <p:nvSpPr>
          <p:cNvPr id="237" name="Google Shape;237;p32"/>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Autofit/>
          </a:bodyPr>
          <a:lstStyle/>
          <a:p>
            <a:pPr marL="457200" lvl="0" indent="-342900" algn="l" rtl="0">
              <a:lnSpc>
                <a:spcPct val="90000"/>
              </a:lnSpc>
              <a:spcBef>
                <a:spcPts val="0"/>
              </a:spcBef>
              <a:spcAft>
                <a:spcPts val="0"/>
              </a:spcAft>
              <a:buSzPts val="1800"/>
              <a:buChar char="▪"/>
            </a:pPr>
            <a:r>
              <a:rPr lang="en-US"/>
              <a:t>MacLeod’s success is owed to</a:t>
            </a:r>
            <a:endParaRPr/>
          </a:p>
          <a:p>
            <a:pPr marL="914400" lvl="1" indent="-342900" algn="l" rtl="0">
              <a:lnSpc>
                <a:spcPct val="90000"/>
              </a:lnSpc>
              <a:spcBef>
                <a:spcPts val="0"/>
              </a:spcBef>
              <a:spcAft>
                <a:spcPts val="0"/>
              </a:spcAft>
              <a:buSzPts val="1800"/>
              <a:buChar char="▪"/>
            </a:pPr>
            <a:r>
              <a:rPr lang="en-US"/>
              <a:t>1. His ability to build rapport and trust with the Hallway Hangers and Brothers</a:t>
            </a:r>
            <a:endParaRPr/>
          </a:p>
          <a:p>
            <a:pPr marL="914400" lvl="1" indent="-342900" algn="l" rtl="0">
              <a:lnSpc>
                <a:spcPct val="90000"/>
              </a:lnSpc>
              <a:spcBef>
                <a:spcPts val="0"/>
              </a:spcBef>
              <a:spcAft>
                <a:spcPts val="0"/>
              </a:spcAft>
              <a:buSzPts val="1800"/>
              <a:buChar char="▪"/>
            </a:pPr>
            <a:r>
              <a:rPr lang="en-US"/>
              <a:t>2. Suspend his own assumptions and stereotypes and to seek understanding</a:t>
            </a:r>
            <a:endParaRPr/>
          </a:p>
          <a:p>
            <a:pPr marL="914400" lvl="1" indent="-342900" algn="l" rtl="0">
              <a:lnSpc>
                <a:spcPct val="90000"/>
              </a:lnSpc>
              <a:spcBef>
                <a:spcPts val="0"/>
              </a:spcBef>
              <a:spcAft>
                <a:spcPts val="0"/>
              </a:spcAft>
              <a:buSzPts val="1800"/>
              <a:buChar char="▪"/>
            </a:pPr>
            <a:r>
              <a:rPr lang="en-US"/>
              <a:t>3. Returning to Clarendon Heights in 3 stages enabled him to observe the outcomes he had anticipated </a:t>
            </a:r>
            <a:endParaRPr/>
          </a:p>
          <a:p>
            <a:pPr marL="1371600" lvl="2" indent="-342900" algn="l" rtl="0">
              <a:lnSpc>
                <a:spcPct val="90000"/>
              </a:lnSpc>
              <a:spcBef>
                <a:spcPts val="0"/>
              </a:spcBef>
              <a:spcAft>
                <a:spcPts val="0"/>
              </a:spcAft>
              <a:buSzPts val="1800"/>
              <a:buChar char="▪"/>
            </a:pPr>
            <a:r>
              <a:rPr lang="en-US"/>
              <a:t>Assumption: - Brothers would fulfill the achievement ideology and based on their hard work, positive attitude, and dedication to school </a:t>
            </a:r>
            <a:endParaRPr/>
          </a:p>
          <a:p>
            <a:pPr marL="1371600" lvl="2" indent="-342900" algn="l" rtl="0">
              <a:lnSpc>
                <a:spcPct val="90000"/>
              </a:lnSpc>
              <a:spcBef>
                <a:spcPts val="0"/>
              </a:spcBef>
              <a:spcAft>
                <a:spcPts val="0"/>
              </a:spcAft>
              <a:buSzPts val="1800"/>
              <a:buChar char="▪"/>
            </a:pPr>
            <a:r>
              <a:rPr lang="en-US"/>
              <a:t>Reality - Most were not getting ahead and remained in the same social class</a:t>
            </a:r>
            <a:endParaRPr/>
          </a:p>
          <a:p>
            <a:pPr marL="0" lvl="0" indent="0" algn="l" rtl="0">
              <a:lnSpc>
                <a:spcPct val="90000"/>
              </a:lnSpc>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1104900" y="76200"/>
            <a:ext cx="9980700" cy="1097100"/>
          </a:xfrm>
          <a:prstGeom prst="rect">
            <a:avLst/>
          </a:prstGeom>
        </p:spPr>
        <p:txBody>
          <a:bodyPr spcFirstLastPara="1" wrap="square" lIns="0" tIns="45700" rIns="0" bIns="45700" anchor="b" anchorCtr="0">
            <a:noAutofit/>
          </a:bodyPr>
          <a:lstStyle/>
          <a:p>
            <a:pPr marL="0" lvl="0" indent="0" algn="l" rtl="0">
              <a:spcBef>
                <a:spcPts val="0"/>
              </a:spcBef>
              <a:spcAft>
                <a:spcPts val="0"/>
              </a:spcAft>
              <a:buNone/>
            </a:pPr>
            <a:r>
              <a:rPr lang="en-US" sz="3800" b="1"/>
              <a:t>Agenda</a:t>
            </a:r>
            <a:endParaRPr sz="3800" b="1"/>
          </a:p>
        </p:txBody>
      </p:sp>
      <p:sp>
        <p:nvSpPr>
          <p:cNvPr id="128" name="Google Shape;128;p15"/>
          <p:cNvSpPr txBox="1">
            <a:spLocks noGrp="1"/>
          </p:cNvSpPr>
          <p:nvPr>
            <p:ph type="body" idx="1"/>
          </p:nvPr>
        </p:nvSpPr>
        <p:spPr>
          <a:xfrm>
            <a:off x="1104900" y="1600200"/>
            <a:ext cx="9982200" cy="4572000"/>
          </a:xfrm>
          <a:prstGeom prst="rect">
            <a:avLst/>
          </a:prstGeom>
        </p:spPr>
        <p:txBody>
          <a:bodyPr spcFirstLastPara="1" wrap="square" lIns="0" tIns="45700" rIns="0" bIns="45700" anchor="t" anchorCtr="0">
            <a:noAutofit/>
          </a:bodyPr>
          <a:lstStyle/>
          <a:p>
            <a:pPr marL="457200" lvl="0" indent="-400050" algn="l" rtl="0">
              <a:lnSpc>
                <a:spcPct val="115000"/>
              </a:lnSpc>
              <a:spcBef>
                <a:spcPts val="120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Warm-up activity</a:t>
            </a:r>
            <a:endParaRPr sz="2700">
              <a:solidFill>
                <a:schemeClr val="dk2"/>
              </a:solidFill>
              <a:latin typeface="Calibri"/>
              <a:ea typeface="Calibri"/>
              <a:cs typeface="Calibri"/>
              <a:sym typeface="Calibri"/>
            </a:endParaRPr>
          </a:p>
          <a:p>
            <a:pPr marL="457200" lvl="0" indent="-400050" algn="l" rtl="0">
              <a:lnSpc>
                <a:spcPct val="115000"/>
              </a:lnSpc>
              <a:spcBef>
                <a:spcPts val="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Introduction to this book</a:t>
            </a:r>
            <a:endParaRPr sz="2700">
              <a:solidFill>
                <a:schemeClr val="dk2"/>
              </a:solidFill>
              <a:latin typeface="Calibri"/>
              <a:ea typeface="Calibri"/>
              <a:cs typeface="Calibri"/>
              <a:sym typeface="Calibri"/>
            </a:endParaRPr>
          </a:p>
          <a:p>
            <a:pPr marL="457200" lvl="0" indent="-400050" algn="l" rtl="0">
              <a:lnSpc>
                <a:spcPct val="115000"/>
              </a:lnSpc>
              <a:spcBef>
                <a:spcPts val="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Research purpose / question</a:t>
            </a:r>
            <a:endParaRPr sz="2700">
              <a:solidFill>
                <a:schemeClr val="dk2"/>
              </a:solidFill>
              <a:latin typeface="Calibri"/>
              <a:ea typeface="Calibri"/>
              <a:cs typeface="Calibri"/>
              <a:sym typeface="Calibri"/>
            </a:endParaRPr>
          </a:p>
          <a:p>
            <a:pPr marL="457200" lvl="0" indent="-400050" algn="l" rtl="0">
              <a:lnSpc>
                <a:spcPct val="115000"/>
              </a:lnSpc>
              <a:spcBef>
                <a:spcPts val="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Theoretical framework</a:t>
            </a:r>
            <a:endParaRPr sz="2700">
              <a:solidFill>
                <a:schemeClr val="dk2"/>
              </a:solidFill>
              <a:latin typeface="Calibri"/>
              <a:ea typeface="Calibri"/>
              <a:cs typeface="Calibri"/>
              <a:sym typeface="Calibri"/>
            </a:endParaRPr>
          </a:p>
          <a:p>
            <a:pPr marL="457200" lvl="0" indent="-400050" algn="l" rtl="0">
              <a:lnSpc>
                <a:spcPct val="115000"/>
              </a:lnSpc>
              <a:spcBef>
                <a:spcPts val="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Data collection methods and sampling procedures</a:t>
            </a:r>
            <a:endParaRPr sz="2700">
              <a:solidFill>
                <a:schemeClr val="dk2"/>
              </a:solidFill>
              <a:latin typeface="Calibri"/>
              <a:ea typeface="Calibri"/>
              <a:cs typeface="Calibri"/>
              <a:sym typeface="Calibri"/>
            </a:endParaRPr>
          </a:p>
          <a:p>
            <a:pPr marL="457200" lvl="0" indent="-400050" algn="l" rtl="0">
              <a:lnSpc>
                <a:spcPct val="115000"/>
              </a:lnSpc>
              <a:spcBef>
                <a:spcPts val="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Data analysis methods</a:t>
            </a:r>
            <a:endParaRPr sz="2700">
              <a:solidFill>
                <a:schemeClr val="dk2"/>
              </a:solidFill>
              <a:latin typeface="Calibri"/>
              <a:ea typeface="Calibri"/>
              <a:cs typeface="Calibri"/>
              <a:sym typeface="Calibri"/>
            </a:endParaRPr>
          </a:p>
          <a:p>
            <a:pPr marL="457200" lvl="0" indent="-400050" algn="l" rtl="0">
              <a:lnSpc>
                <a:spcPct val="115000"/>
              </a:lnSpc>
              <a:spcBef>
                <a:spcPts val="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Subjectivity</a:t>
            </a:r>
            <a:endParaRPr sz="2700">
              <a:solidFill>
                <a:schemeClr val="dk2"/>
              </a:solidFill>
              <a:latin typeface="Calibri"/>
              <a:ea typeface="Calibri"/>
              <a:cs typeface="Calibri"/>
              <a:sym typeface="Calibri"/>
            </a:endParaRPr>
          </a:p>
          <a:p>
            <a:pPr marL="457200" lvl="0" indent="-400050" algn="l" rtl="0">
              <a:lnSpc>
                <a:spcPct val="115000"/>
              </a:lnSpc>
              <a:spcBef>
                <a:spcPts val="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Findings / Conclusions</a:t>
            </a:r>
            <a:endParaRPr sz="2700">
              <a:solidFill>
                <a:schemeClr val="dk2"/>
              </a:solidFill>
              <a:latin typeface="Calibri"/>
              <a:ea typeface="Calibri"/>
              <a:cs typeface="Calibri"/>
              <a:sym typeface="Calibri"/>
            </a:endParaRPr>
          </a:p>
          <a:p>
            <a:pPr marL="457200" lvl="0" indent="-400050" algn="l" rtl="0">
              <a:lnSpc>
                <a:spcPct val="115000"/>
              </a:lnSpc>
              <a:spcBef>
                <a:spcPts val="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Personal reactions/Critique </a:t>
            </a:r>
            <a:endParaRPr sz="2700">
              <a:solidFill>
                <a:schemeClr val="dk2"/>
              </a:solidFill>
              <a:latin typeface="Calibri"/>
              <a:ea typeface="Calibri"/>
              <a:cs typeface="Calibri"/>
              <a:sym typeface="Calibri"/>
            </a:endParaRPr>
          </a:p>
          <a:p>
            <a:pPr marL="457200" lvl="0" indent="-400050" algn="l" rtl="0">
              <a:lnSpc>
                <a:spcPct val="115000"/>
              </a:lnSpc>
              <a:spcBef>
                <a:spcPts val="0"/>
              </a:spcBef>
              <a:spcAft>
                <a:spcPts val="0"/>
              </a:spcAft>
              <a:buClr>
                <a:schemeClr val="dk2"/>
              </a:buClr>
              <a:buSzPts val="2700"/>
              <a:buFont typeface="Calibri"/>
              <a:buChar char="▪"/>
            </a:pPr>
            <a:r>
              <a:rPr lang="en-US" sz="2700">
                <a:solidFill>
                  <a:schemeClr val="dk2"/>
                </a:solidFill>
                <a:latin typeface="Calibri"/>
                <a:ea typeface="Calibri"/>
                <a:cs typeface="Calibri"/>
                <a:sym typeface="Calibri"/>
              </a:rPr>
              <a:t>Q &amp; A</a:t>
            </a:r>
            <a:endParaRPr sz="2700">
              <a:solidFill>
                <a:schemeClr val="dk2"/>
              </a:solidFill>
              <a:latin typeface="Calibri"/>
              <a:ea typeface="Calibri"/>
              <a:cs typeface="Calibri"/>
              <a:sym typeface="Calibri"/>
            </a:endParaRPr>
          </a:p>
          <a:p>
            <a:pPr marL="0" lvl="0" indent="0" algn="l" rtl="0">
              <a:spcBef>
                <a:spcPts val="1800"/>
              </a:spcBef>
              <a:spcAft>
                <a:spcPts val="0"/>
              </a:spcAft>
              <a:buNone/>
            </a:pPr>
            <a:endParaRPr/>
          </a:p>
        </p:txBody>
      </p:sp>
      <p:pic>
        <p:nvPicPr>
          <p:cNvPr id="129" name="Google Shape;129;p15"/>
          <p:cNvPicPr preferRelativeResize="0"/>
          <p:nvPr/>
        </p:nvPicPr>
        <p:blipFill>
          <a:blip r:embed="rId3">
            <a:alphaModFix/>
          </a:blip>
          <a:stretch>
            <a:fillRect/>
          </a:stretch>
        </p:blipFill>
        <p:spPr>
          <a:xfrm>
            <a:off x="8483950" y="0"/>
            <a:ext cx="3708051" cy="2812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1104900" y="76200"/>
            <a:ext cx="9980700" cy="10971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3200"/>
              <a:buFont typeface="Arial"/>
              <a:buNone/>
            </a:pPr>
            <a:r>
              <a:rPr lang="en-US"/>
              <a:t>Any thoughts, questions or comments?</a:t>
            </a:r>
            <a:endParaRPr/>
          </a:p>
        </p:txBody>
      </p:sp>
      <p:pic>
        <p:nvPicPr>
          <p:cNvPr id="243" name="Google Shape;243;p33" descr="Close-up of books on shelves with more books blurred in foreground and background"/>
          <p:cNvPicPr preferRelativeResize="0">
            <a:picLocks noGrp="1"/>
          </p:cNvPicPr>
          <p:nvPr>
            <p:ph type="pic" idx="2"/>
          </p:nvPr>
        </p:nvPicPr>
        <p:blipFill rotWithShape="1">
          <a:blip r:embed="rId3">
            <a:alphaModFix/>
          </a:blip>
          <a:srcRect l="3157" r="3148"/>
          <a:stretch/>
        </p:blipFill>
        <p:spPr>
          <a:xfrm>
            <a:off x="1104896" y="1742874"/>
            <a:ext cx="6430800" cy="4572000"/>
          </a:xfrm>
          <a:prstGeom prst="rect">
            <a:avLst/>
          </a:prstGeom>
          <a:noFill/>
          <a:ln>
            <a:noFill/>
          </a:ln>
        </p:spPr>
      </p:pic>
      <p:pic>
        <p:nvPicPr>
          <p:cNvPr id="244" name="Google Shape;244;p33"/>
          <p:cNvPicPr preferRelativeResize="0"/>
          <p:nvPr/>
        </p:nvPicPr>
        <p:blipFill>
          <a:blip r:embed="rId4">
            <a:alphaModFix/>
          </a:blip>
          <a:stretch>
            <a:fillRect/>
          </a:stretch>
        </p:blipFill>
        <p:spPr>
          <a:xfrm>
            <a:off x="8457224" y="76199"/>
            <a:ext cx="3540324" cy="2500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334175" y="2032350"/>
            <a:ext cx="6220800" cy="3576300"/>
          </a:xfrm>
          <a:prstGeom prst="rect">
            <a:avLst/>
          </a:prstGeom>
        </p:spPr>
        <p:txBody>
          <a:bodyPr spcFirstLastPara="1" wrap="square" lIns="0" tIns="45700" rIns="0" bIns="45700" anchor="ctr" anchorCtr="0">
            <a:noAutofit/>
          </a:bodyPr>
          <a:lstStyle/>
          <a:p>
            <a:pPr marL="0" lvl="0" indent="0" algn="l" rtl="0">
              <a:spcBef>
                <a:spcPts val="0"/>
              </a:spcBef>
              <a:spcAft>
                <a:spcPts val="0"/>
              </a:spcAft>
              <a:buNone/>
            </a:pPr>
            <a:endParaRPr sz="2700"/>
          </a:p>
          <a:p>
            <a:pPr marL="457200" lvl="0" indent="-400050" algn="l" rtl="0">
              <a:spcBef>
                <a:spcPts val="0"/>
              </a:spcBef>
              <a:spcAft>
                <a:spcPts val="0"/>
              </a:spcAft>
              <a:buSzPts val="2700"/>
              <a:buChar char="●"/>
            </a:pPr>
            <a:r>
              <a:rPr lang="en-US" sz="2700"/>
              <a:t>Standing in Other People's Shoes</a:t>
            </a:r>
            <a:endParaRPr sz="2700"/>
          </a:p>
          <a:p>
            <a:pPr marL="457200" lvl="0" indent="-400050" algn="l" rtl="0">
              <a:spcBef>
                <a:spcPts val="0"/>
              </a:spcBef>
              <a:spcAft>
                <a:spcPts val="0"/>
              </a:spcAft>
              <a:buSzPts val="2700"/>
              <a:buChar char="●"/>
            </a:pPr>
            <a:r>
              <a:rPr lang="en-US" sz="2700"/>
              <a:t>What do you think about the idiom</a:t>
            </a:r>
            <a:endParaRPr sz="2700"/>
          </a:p>
          <a:p>
            <a:pPr marL="457200" lvl="0" indent="0" algn="l" rtl="0">
              <a:spcBef>
                <a:spcPts val="0"/>
              </a:spcBef>
              <a:spcAft>
                <a:spcPts val="0"/>
              </a:spcAft>
              <a:buNone/>
            </a:pPr>
            <a:r>
              <a:rPr lang="en-US" sz="2700"/>
              <a:t>“pull yourself up by your bootstraps”?</a:t>
            </a:r>
            <a:endParaRPr sz="2700"/>
          </a:p>
          <a:p>
            <a:pPr marL="457200" lvl="0" indent="-400050" algn="l" rtl="0">
              <a:spcBef>
                <a:spcPts val="0"/>
              </a:spcBef>
              <a:spcAft>
                <a:spcPts val="0"/>
              </a:spcAft>
              <a:buSzPts val="2700"/>
              <a:buChar char="●"/>
            </a:pPr>
            <a:r>
              <a:rPr lang="en-US" sz="2700"/>
              <a:t>Did you pull yourself up by your bootstraps to get to where you are</a:t>
            </a:r>
            <a:endParaRPr sz="2700"/>
          </a:p>
          <a:p>
            <a:pPr marL="0" lvl="0" indent="0" algn="l" rtl="0">
              <a:spcBef>
                <a:spcPts val="0"/>
              </a:spcBef>
              <a:spcAft>
                <a:spcPts val="0"/>
              </a:spcAft>
              <a:buNone/>
            </a:pPr>
            <a:r>
              <a:rPr lang="en-US" sz="2700"/>
              <a:t>     in life today?  </a:t>
            </a:r>
            <a:endParaRPr sz="2700"/>
          </a:p>
          <a:p>
            <a:pPr marL="914400" lvl="0" indent="0" algn="l" rtl="0">
              <a:spcBef>
                <a:spcPts val="0"/>
              </a:spcBef>
              <a:spcAft>
                <a:spcPts val="0"/>
              </a:spcAft>
              <a:buNone/>
            </a:pPr>
            <a:endParaRPr sz="2700"/>
          </a:p>
          <a:p>
            <a:pPr marL="457200" lvl="0" indent="0" algn="l" rtl="0">
              <a:spcBef>
                <a:spcPts val="0"/>
              </a:spcBef>
              <a:spcAft>
                <a:spcPts val="0"/>
              </a:spcAft>
              <a:buNone/>
            </a:pPr>
            <a:endParaRPr sz="2700"/>
          </a:p>
          <a:p>
            <a:pPr marL="914400" lvl="0" indent="0" algn="l" rtl="0">
              <a:spcBef>
                <a:spcPts val="0"/>
              </a:spcBef>
              <a:spcAft>
                <a:spcPts val="0"/>
              </a:spcAft>
              <a:buNone/>
            </a:pPr>
            <a:endParaRPr/>
          </a:p>
        </p:txBody>
      </p:sp>
      <p:sp>
        <p:nvSpPr>
          <p:cNvPr id="136" name="Google Shape;136;p16"/>
          <p:cNvSpPr>
            <a:spLocks noGrp="1"/>
          </p:cNvSpPr>
          <p:nvPr>
            <p:ph type="pic" idx="2"/>
          </p:nvPr>
        </p:nvSpPr>
        <p:spPr>
          <a:xfrm>
            <a:off x="6981063" y="1310656"/>
            <a:ext cx="5211000" cy="4208700"/>
          </a:xfrm>
          <a:prstGeom prst="rect">
            <a:avLst/>
          </a:prstGeom>
        </p:spPr>
        <p:txBody>
          <a:bodyPr spcFirstLastPara="1" wrap="square" lIns="0" tIns="1005825" rIns="0" bIns="45700" anchor="t" anchorCtr="0">
            <a:noAutofit/>
          </a:bodyPr>
          <a:lstStyle/>
          <a:p>
            <a:pPr marL="0" lvl="0" indent="0" algn="ctr" rtl="0">
              <a:spcBef>
                <a:spcPts val="1800"/>
              </a:spcBef>
              <a:spcAft>
                <a:spcPts val="0"/>
              </a:spcAft>
              <a:buNone/>
            </a:pPr>
            <a:endParaRPr/>
          </a:p>
        </p:txBody>
      </p:sp>
      <p:pic>
        <p:nvPicPr>
          <p:cNvPr id="137" name="Google Shape;137;p16"/>
          <p:cNvPicPr preferRelativeResize="0"/>
          <p:nvPr/>
        </p:nvPicPr>
        <p:blipFill>
          <a:blip r:embed="rId3">
            <a:alphaModFix/>
          </a:blip>
          <a:stretch>
            <a:fillRect/>
          </a:stretch>
        </p:blipFill>
        <p:spPr>
          <a:xfrm>
            <a:off x="6981075" y="1310650"/>
            <a:ext cx="5211000" cy="4208700"/>
          </a:xfrm>
          <a:prstGeom prst="rect">
            <a:avLst/>
          </a:prstGeom>
          <a:noFill/>
          <a:ln>
            <a:noFill/>
          </a:ln>
        </p:spPr>
      </p:pic>
      <p:sp>
        <p:nvSpPr>
          <p:cNvPr id="138" name="Google Shape;138;p16"/>
          <p:cNvSpPr txBox="1"/>
          <p:nvPr/>
        </p:nvSpPr>
        <p:spPr>
          <a:xfrm>
            <a:off x="228275" y="223825"/>
            <a:ext cx="6602400" cy="69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400" b="1">
                <a:solidFill>
                  <a:srgbClr val="FCE5CD"/>
                </a:solidFill>
              </a:rPr>
              <a:t>Warm-up activity</a:t>
            </a:r>
            <a:endParaRPr sz="3400" b="1">
              <a:solidFill>
                <a:srgbClr val="FCE5C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1104900" y="76200"/>
            <a:ext cx="9980700" cy="1097100"/>
          </a:xfrm>
          <a:prstGeom prst="rect">
            <a:avLst/>
          </a:prstGeom>
        </p:spPr>
        <p:txBody>
          <a:bodyPr spcFirstLastPara="1" wrap="square" lIns="0" tIns="45700" rIns="0" bIns="45700" anchor="b" anchorCtr="0">
            <a:noAutofit/>
          </a:bodyPr>
          <a:lstStyle/>
          <a:p>
            <a:pPr marL="0" lvl="0" indent="0" algn="l" rtl="0">
              <a:spcBef>
                <a:spcPts val="0"/>
              </a:spcBef>
              <a:spcAft>
                <a:spcPts val="0"/>
              </a:spcAft>
              <a:buNone/>
            </a:pPr>
            <a:r>
              <a:rPr lang="en-US"/>
              <a:t>Introduction </a:t>
            </a:r>
            <a:endParaRPr/>
          </a:p>
        </p:txBody>
      </p:sp>
      <p:sp>
        <p:nvSpPr>
          <p:cNvPr id="145" name="Google Shape;145;p17"/>
          <p:cNvSpPr txBox="1">
            <a:spLocks noGrp="1"/>
          </p:cNvSpPr>
          <p:nvPr>
            <p:ph type="body" idx="1"/>
          </p:nvPr>
        </p:nvSpPr>
        <p:spPr>
          <a:xfrm>
            <a:off x="945475" y="1600200"/>
            <a:ext cx="6573600" cy="4572000"/>
          </a:xfrm>
          <a:prstGeom prst="rect">
            <a:avLst/>
          </a:prstGeom>
        </p:spPr>
        <p:txBody>
          <a:bodyPr spcFirstLastPara="1" wrap="square" lIns="0" tIns="45700" rIns="0" bIns="45700" anchor="t" anchorCtr="0">
            <a:noAutofit/>
          </a:bodyPr>
          <a:lstStyle/>
          <a:p>
            <a:pPr marL="457200" lvl="0" indent="-368300" algn="l" rtl="0">
              <a:spcBef>
                <a:spcPts val="1800"/>
              </a:spcBef>
              <a:spcAft>
                <a:spcPts val="0"/>
              </a:spcAft>
              <a:buSzPts val="2200"/>
              <a:buChar char="▪"/>
            </a:pPr>
            <a:r>
              <a:rPr lang="en-US" sz="2200"/>
              <a:t>Clarendon Heights, a low-income public housing project in a northern city. </a:t>
            </a:r>
            <a:endParaRPr sz="2200"/>
          </a:p>
          <a:p>
            <a:pPr marL="457200" lvl="0" indent="-368300" algn="l" rtl="0">
              <a:spcBef>
                <a:spcPts val="0"/>
              </a:spcBef>
              <a:spcAft>
                <a:spcPts val="0"/>
              </a:spcAft>
              <a:buSzPts val="2200"/>
              <a:buChar char="▪"/>
            </a:pPr>
            <a:r>
              <a:rPr lang="en-US" sz="2200"/>
              <a:t>documents class reproduc­tion by comparing how two groups of teenage boys experience their neigh­borhood, their school, and each other. </a:t>
            </a:r>
            <a:endParaRPr sz="2200"/>
          </a:p>
          <a:p>
            <a:pPr marL="457200" lvl="0" indent="-368300" algn="l" rtl="0">
              <a:spcBef>
                <a:spcPts val="0"/>
              </a:spcBef>
              <a:spcAft>
                <a:spcPts val="0"/>
              </a:spcAft>
              <a:buSzPts val="2200"/>
              <a:buChar char="▪"/>
            </a:pPr>
            <a:r>
              <a:rPr lang="en-US" sz="2200"/>
              <a:t>It centers around the lives of </a:t>
            </a:r>
            <a:r>
              <a:rPr lang="en-US" sz="2200" b="1"/>
              <a:t>the Hallway Hangers</a:t>
            </a:r>
            <a:r>
              <a:rPr lang="en-US" sz="2200"/>
              <a:t> and</a:t>
            </a:r>
            <a:r>
              <a:rPr lang="en-US" sz="2200" b="1"/>
              <a:t> the Brothers</a:t>
            </a:r>
            <a:r>
              <a:rPr lang="en-US" sz="2200"/>
              <a:t>, two groups of teenage boys who live in the same housing project. </a:t>
            </a:r>
            <a:endParaRPr sz="2200"/>
          </a:p>
          <a:p>
            <a:pPr marL="457200" lvl="0" indent="-368300" algn="l" rtl="0">
              <a:spcBef>
                <a:spcPts val="0"/>
              </a:spcBef>
              <a:spcAft>
                <a:spcPts val="0"/>
              </a:spcAft>
              <a:buSzPts val="2200"/>
              <a:buChar char="▪"/>
            </a:pPr>
            <a:r>
              <a:rPr lang="en-US" sz="2200"/>
              <a:t>MacLeod deftly situates his work within the social reproduction literature and develops an academic view­point in conversation with the streets. </a:t>
            </a:r>
            <a:endParaRPr sz="2200"/>
          </a:p>
        </p:txBody>
      </p:sp>
      <p:pic>
        <p:nvPicPr>
          <p:cNvPr id="146" name="Google Shape;146;p17"/>
          <p:cNvPicPr preferRelativeResize="0"/>
          <p:nvPr/>
        </p:nvPicPr>
        <p:blipFill rotWithShape="1">
          <a:blip r:embed="rId3">
            <a:alphaModFix/>
          </a:blip>
          <a:srcRect/>
          <a:stretch/>
        </p:blipFill>
        <p:spPr>
          <a:xfrm>
            <a:off x="7767475" y="1694325"/>
            <a:ext cx="3318125" cy="4383750"/>
          </a:xfrm>
          <a:prstGeom prst="rect">
            <a:avLst/>
          </a:prstGeom>
          <a:solidFill>
            <a:srgbClr val="FFFFFF"/>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515175" y="3190575"/>
            <a:ext cx="10890600" cy="1684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2800"/>
              <a:buFont typeface="Arial"/>
              <a:buNone/>
            </a:pPr>
            <a:r>
              <a:rPr lang="en-US"/>
              <a:t>RESEARCH PURPOSES &amp; QUESTIONS </a:t>
            </a:r>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2800"/>
              <a:buFont typeface="Arial"/>
              <a:buNone/>
            </a:pPr>
            <a:r>
              <a:rPr lang="en-US"/>
              <a:t>Research purpose / questions </a:t>
            </a:r>
            <a:endParaRPr/>
          </a:p>
        </p:txBody>
      </p:sp>
      <p:sp>
        <p:nvSpPr>
          <p:cNvPr id="157" name="Google Shape;157;p19"/>
          <p:cNvSpPr txBox="1">
            <a:spLocks noGrp="1"/>
          </p:cNvSpPr>
          <p:nvPr>
            <p:ph type="body" idx="1"/>
          </p:nvPr>
        </p:nvSpPr>
        <p:spPr>
          <a:xfrm>
            <a:off x="1104900" y="1432675"/>
            <a:ext cx="9980700" cy="50241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800"/>
              </a:spcBef>
              <a:spcAft>
                <a:spcPts val="0"/>
              </a:spcAft>
              <a:buNone/>
            </a:pPr>
            <a:r>
              <a:rPr lang="en-US" sz="2100" b="1"/>
              <a:t>Research Purpose</a:t>
            </a:r>
            <a:endParaRPr sz="2100" b="1"/>
          </a:p>
          <a:p>
            <a:pPr marL="0" lvl="0" indent="0" algn="l" rtl="0">
              <a:lnSpc>
                <a:spcPct val="90000"/>
              </a:lnSpc>
              <a:spcBef>
                <a:spcPts val="1800"/>
              </a:spcBef>
              <a:spcAft>
                <a:spcPts val="0"/>
              </a:spcAft>
              <a:buClr>
                <a:schemeClr val="dk2"/>
              </a:buClr>
              <a:buSzPts val="1100"/>
              <a:buFont typeface="Arial"/>
              <a:buNone/>
            </a:pPr>
            <a:r>
              <a:rPr lang="en-US"/>
              <a:t>The study put great emphasis on the “occupational aspirations of the Brothers and the Hallway Hangers, how these aspirations are formed, and their significance for the reproduction of social inequality.(MacLeod, 2009, p. 8)”</a:t>
            </a:r>
            <a:endParaRPr/>
          </a:p>
          <a:p>
            <a:pPr marL="0" lvl="0" indent="0" algn="l" rtl="0">
              <a:lnSpc>
                <a:spcPct val="90000"/>
              </a:lnSpc>
              <a:spcBef>
                <a:spcPts val="1800"/>
              </a:spcBef>
              <a:spcAft>
                <a:spcPts val="0"/>
              </a:spcAft>
              <a:buNone/>
            </a:pPr>
            <a:r>
              <a:rPr lang="en-US" sz="2100" b="1"/>
              <a:t>Research Questions</a:t>
            </a:r>
            <a:endParaRPr sz="2100" b="1"/>
          </a:p>
          <a:p>
            <a:pPr marL="228600" lvl="0" indent="-215900" algn="l" rtl="0">
              <a:lnSpc>
                <a:spcPct val="90000"/>
              </a:lnSpc>
              <a:spcBef>
                <a:spcPts val="1800"/>
              </a:spcBef>
              <a:spcAft>
                <a:spcPts val="0"/>
              </a:spcAft>
              <a:buSzPts val="1800"/>
              <a:buChar char="▪"/>
            </a:pPr>
            <a:r>
              <a:rPr lang="en-US"/>
              <a:t>How do they view their prospects for social upgrading, and how does this estimation affect their aspirations? </a:t>
            </a:r>
            <a:endParaRPr/>
          </a:p>
          <a:p>
            <a:pPr marL="228600" lvl="0" indent="-215900" algn="l" rtl="0">
              <a:lnSpc>
                <a:spcPct val="90000"/>
              </a:lnSpc>
              <a:spcBef>
                <a:spcPts val="1800"/>
              </a:spcBef>
              <a:spcAft>
                <a:spcPts val="0"/>
              </a:spcAft>
              <a:buSzPts val="1800"/>
              <a:buChar char="▪"/>
            </a:pPr>
            <a:r>
              <a:rPr lang="en-US"/>
              <a:t>What unseen social and economic forces daily influence these boys? </a:t>
            </a:r>
            <a:endParaRPr/>
          </a:p>
          <a:p>
            <a:pPr marL="228600" lvl="0" indent="-215900" algn="l" rtl="0">
              <a:lnSpc>
                <a:spcPct val="90000"/>
              </a:lnSpc>
              <a:spcBef>
                <a:spcPts val="1800"/>
              </a:spcBef>
              <a:spcAft>
                <a:spcPts val="0"/>
              </a:spcAft>
              <a:buSzPts val="1800"/>
              <a:buChar char="▪"/>
            </a:pPr>
            <a:r>
              <a:rPr lang="en-US"/>
              <a:t>How do they make sense of and act upon the complex and often contradictory messages emanating from their family, peer group, workplace, and school?</a:t>
            </a:r>
            <a:endParaRPr/>
          </a:p>
          <a:p>
            <a:pPr marL="228600" lvl="0" indent="-215900" algn="l" rtl="0">
              <a:lnSpc>
                <a:spcPct val="90000"/>
              </a:lnSpc>
              <a:spcBef>
                <a:spcPts val="1800"/>
              </a:spcBef>
              <a:spcAft>
                <a:spcPts val="0"/>
              </a:spcAft>
              <a:buSzPts val="1800"/>
              <a:buChar char="▪"/>
            </a:pPr>
            <a:r>
              <a:rPr lang="en-US"/>
              <a:t>What is the cause of underachievement in low-income areas?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1104899" y="2971806"/>
            <a:ext cx="10071000" cy="1684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a:t>THEORETICAL FRAMEWORK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1104900" y="76200"/>
            <a:ext cx="9980700" cy="10971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2800"/>
              <a:buFont typeface="Arial"/>
              <a:buNone/>
            </a:pPr>
            <a:r>
              <a:rPr lang="en-US"/>
              <a:t>Theoretical Framework </a:t>
            </a:r>
            <a:endParaRPr/>
          </a:p>
        </p:txBody>
      </p:sp>
      <p:sp>
        <p:nvSpPr>
          <p:cNvPr id="168" name="Google Shape;168;p21"/>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Autofit/>
          </a:bodyPr>
          <a:lstStyle/>
          <a:p>
            <a:pPr marL="228600" lvl="0" indent="-228600" algn="l" rtl="0">
              <a:lnSpc>
                <a:spcPct val="90000"/>
              </a:lnSpc>
              <a:spcBef>
                <a:spcPts val="1800"/>
              </a:spcBef>
              <a:spcAft>
                <a:spcPts val="0"/>
              </a:spcAft>
              <a:buSzPts val="1800"/>
              <a:buChar char="▪"/>
            </a:pPr>
            <a:r>
              <a:rPr lang="en-US" b="1"/>
              <a:t>Karl Marx, Paul Willis, Henry Giroux – social reproduction</a:t>
            </a:r>
            <a:r>
              <a:rPr lang="en-US"/>
              <a:t>- analyzes how the class structure is reproduced from one generation to the next.</a:t>
            </a:r>
            <a:endParaRPr/>
          </a:p>
          <a:p>
            <a:pPr marL="228600" lvl="0" indent="-215900" algn="l" rtl="0">
              <a:lnSpc>
                <a:spcPct val="90000"/>
              </a:lnSpc>
              <a:spcBef>
                <a:spcPts val="1800"/>
              </a:spcBef>
              <a:spcAft>
                <a:spcPts val="0"/>
              </a:spcAft>
              <a:buSzPts val="1800"/>
              <a:buChar char="▪"/>
            </a:pPr>
            <a:r>
              <a:rPr lang="en-US" b="1"/>
              <a:t>Pierre Bourdieu – cultural capital</a:t>
            </a:r>
            <a:r>
              <a:rPr lang="en-US"/>
              <a:t> - explains how power in society is transferred and social classes maintain, including the general cultural background, knowledge, disposition, and skills that are passed from one generation to the next</a:t>
            </a:r>
            <a:endParaRPr/>
          </a:p>
          <a:p>
            <a:pPr marL="228600" lvl="0" indent="-215900" algn="l" rtl="0">
              <a:lnSpc>
                <a:spcPct val="90000"/>
              </a:lnSpc>
              <a:spcBef>
                <a:spcPts val="1800"/>
              </a:spcBef>
              <a:spcAft>
                <a:spcPts val="0"/>
              </a:spcAft>
              <a:buSzPts val="1800"/>
              <a:buChar char="▪"/>
            </a:pPr>
            <a:r>
              <a:rPr lang="en-US" b="1"/>
              <a:t>Basil Bernstein – linguistic codes - </a:t>
            </a:r>
            <a:r>
              <a:rPr lang="en-US"/>
              <a:t>ultimately are rooted in the social division of labor, derived from the social relations and roles within families  </a:t>
            </a:r>
            <a:endParaRPr/>
          </a:p>
          <a:p>
            <a:pPr marL="228600" lvl="0" indent="0" algn="l" rtl="0">
              <a:lnSpc>
                <a:spcPct val="90000"/>
              </a:lnSpc>
              <a:spcBef>
                <a:spcPts val="180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1104899" y="2971806"/>
            <a:ext cx="10071000" cy="1684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a:t>DATA COLLECTION AND SAMPLING PROCEDURES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1083</Words>
  <Application>Microsoft Office PowerPoint</Application>
  <PresentationFormat>Widescreen</PresentationFormat>
  <Paragraphs>112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Noto Sans Symbols</vt:lpstr>
      <vt:lpstr>Arial</vt:lpstr>
      <vt:lpstr>Calibri</vt:lpstr>
      <vt:lpstr>Academic Literature 16x9</vt:lpstr>
      <vt:lpstr>AIN’T NO MAKIN’ IT:  ASPIRATIONS AND ATTAINMENT IN A LOW-INCOME NEIGHBORHOOD  JAY MACLEOD (2009)</vt:lpstr>
      <vt:lpstr>Agenda</vt:lpstr>
      <vt:lpstr> Standing in Other People's Shoes What do you think about the idiom “pull yourself up by your bootstraps”? Did you pull yourself up by your bootstraps to get to where you are      in life today?     </vt:lpstr>
      <vt:lpstr>Introduction </vt:lpstr>
      <vt:lpstr>RESEARCH PURPOSES &amp; QUESTIONS </vt:lpstr>
      <vt:lpstr>Research purpose / questions </vt:lpstr>
      <vt:lpstr>THEORETICAL FRAMEWORK</vt:lpstr>
      <vt:lpstr>Theoretical Framework </vt:lpstr>
      <vt:lpstr>DATA COLLECTION AND SAMPLING PROCEDURES</vt:lpstr>
      <vt:lpstr>DATA COLLECTION METHODS AND SAMPLING PROCEDURES</vt:lpstr>
      <vt:lpstr>DATA ANALYSIS METHODS</vt:lpstr>
      <vt:lpstr>Data Analysis Methods</vt:lpstr>
      <vt:lpstr>SUBJECTIVITY</vt:lpstr>
      <vt:lpstr>Subjectivity: Researcher’s Feelings, Opinions and Preferences</vt:lpstr>
      <vt:lpstr>Subjectivity: Researcher’s Feelings, Opinions and Preferences</vt:lpstr>
      <vt:lpstr>Subjectivity: Researcher’s Feelings, Opinions and Preferences</vt:lpstr>
      <vt:lpstr>FINDINGS/CONCLUSIONS AND CRITIQUES</vt:lpstr>
      <vt:lpstr>Findings / Conclusions</vt:lpstr>
      <vt:lpstr>Personal Reactions/Critique </vt:lpstr>
      <vt:lpstr>Any thoughts,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AIN’T NO MAKIN’ IT:  ASPIRATIONS AND ATTAINMENT IN A LOW-INCOME NEIGHBORHOOD  JAY MACLEOD (2009)</dc:title>
  <dc:creator>Lei Wang</dc:creator>
  <cp:lastModifiedBy>Lei Wang</cp:lastModifiedBy>
  <cp:revision>1</cp:revision>
  <dcterms:modified xsi:type="dcterms:W3CDTF">2020-10-05T07:59:48Z</dcterms:modified>
</cp:coreProperties>
</file>